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8" r:id="rId1"/>
  </p:sldMasterIdLst>
  <p:sldIdLst>
    <p:sldId id="256" r:id="rId2"/>
    <p:sldId id="284" r:id="rId3"/>
    <p:sldId id="263" r:id="rId4"/>
    <p:sldId id="299" r:id="rId5"/>
    <p:sldId id="300" r:id="rId6"/>
    <p:sldId id="302" r:id="rId7"/>
    <p:sldId id="303" r:id="rId8"/>
    <p:sldId id="304" r:id="rId9"/>
    <p:sldId id="301" r:id="rId10"/>
    <p:sldId id="305" r:id="rId11"/>
    <p:sldId id="285" r:id="rId12"/>
    <p:sldId id="295" r:id="rId13"/>
    <p:sldId id="296" r:id="rId14"/>
    <p:sldId id="297" r:id="rId15"/>
    <p:sldId id="307" r:id="rId16"/>
    <p:sldId id="308" r:id="rId17"/>
    <p:sldId id="309" r:id="rId18"/>
    <p:sldId id="310" r:id="rId19"/>
    <p:sldId id="311" r:id="rId20"/>
    <p:sldId id="315" r:id="rId21"/>
    <p:sldId id="262" r:id="rId2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ABE9749-D374-418D-B745-6AB398782B41}">
          <p14:sldIdLst>
            <p14:sldId id="256"/>
            <p14:sldId id="284"/>
            <p14:sldId id="263"/>
            <p14:sldId id="299"/>
            <p14:sldId id="300"/>
            <p14:sldId id="302"/>
            <p14:sldId id="303"/>
            <p14:sldId id="304"/>
            <p14:sldId id="301"/>
            <p14:sldId id="305"/>
            <p14:sldId id="285"/>
            <p14:sldId id="295"/>
            <p14:sldId id="296"/>
            <p14:sldId id="297"/>
            <p14:sldId id="307"/>
            <p14:sldId id="308"/>
            <p14:sldId id="309"/>
            <p14:sldId id="310"/>
            <p14:sldId id="311"/>
            <p14:sldId id="315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414217133769"/>
          <c:y val="5.1943855326190953E-2"/>
          <c:w val="0.84213961606605126"/>
          <c:h val="0.8734775738019158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'До пояснюючої за 2019'!$C$14</c:f>
              <c:strCache>
                <c:ptCount val="1"/>
                <c:pt idx="0">
                  <c:v>Доходи бюджету громади за 2020 рік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 пояснюючої за 2019'!$D$13:$E$13</c:f>
              <c:strCache>
                <c:ptCount val="2"/>
                <c:pt idx="0">
                  <c:v>План 2020 р.</c:v>
                </c:pt>
                <c:pt idx="1">
                  <c:v>Факт 2020 р.</c:v>
                </c:pt>
              </c:strCache>
            </c:strRef>
          </c:cat>
          <c:val>
            <c:numRef>
              <c:f>'До пояснюючої за 2019'!$D$14:$E$14</c:f>
              <c:numCache>
                <c:formatCode>0.0</c:formatCode>
                <c:ptCount val="2"/>
                <c:pt idx="0">
                  <c:v>2572.5</c:v>
                </c:pt>
                <c:pt idx="1">
                  <c:v>2442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30659456"/>
        <c:axId val="130660992"/>
        <c:axId val="177905152"/>
      </c:bar3DChart>
      <c:catAx>
        <c:axId val="13065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0660992"/>
        <c:crosses val="autoZero"/>
        <c:auto val="1"/>
        <c:lblAlgn val="ctr"/>
        <c:lblOffset val="100"/>
        <c:noMultiLvlLbl val="0"/>
      </c:catAx>
      <c:valAx>
        <c:axId val="130660992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30659456"/>
        <c:crosses val="autoZero"/>
        <c:crossBetween val="between"/>
      </c:valAx>
      <c:serAx>
        <c:axId val="177905152"/>
        <c:scaling>
          <c:orientation val="minMax"/>
        </c:scaling>
        <c:delete val="1"/>
        <c:axPos val="b"/>
        <c:majorTickMark val="out"/>
        <c:minorTickMark val="none"/>
        <c:tickLblPos val="nextTo"/>
        <c:crossAx val="130660992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Лист2!$A$27</c:f>
              <c:strCache>
                <c:ptCount val="1"/>
                <c:pt idx="0">
                  <c:v>Загальний фонд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2882410428973052E-2"/>
                  <c:y val="-3.95609744226229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377065448471827E-2"/>
                  <c:y val="-2.967073081696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Лист2!$B$26:$C$26</c:f>
              <c:numCache>
                <c:formatCode>0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Лист2!$B$27:$C$27</c:f>
              <c:numCache>
                <c:formatCode>0.0</c:formatCode>
                <c:ptCount val="2"/>
                <c:pt idx="0">
                  <c:v>2070.6</c:v>
                </c:pt>
                <c:pt idx="1">
                  <c:v>1733.8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F3-489E-A53B-EC377D115E9E}"/>
            </c:ext>
          </c:extLst>
        </c:ser>
        <c:ser>
          <c:idx val="1"/>
          <c:order val="1"/>
          <c:tx>
            <c:strRef>
              <c:f>Лист2!$A$28</c:f>
              <c:strCache>
                <c:ptCount val="1"/>
                <c:pt idx="0">
                  <c:v>Спеціальний фонд 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1387755409474277E-2"/>
                  <c:y val="-2.7198169915553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398445370476727E-2"/>
                  <c:y val="-2.967073081696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Лист2!$B$26:$C$26</c:f>
              <c:numCache>
                <c:formatCode>0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Лист2!$B$28:$C$28</c:f>
              <c:numCache>
                <c:formatCode>0.0</c:formatCode>
                <c:ptCount val="2"/>
                <c:pt idx="0">
                  <c:v>529.1</c:v>
                </c:pt>
                <c:pt idx="1">
                  <c:v>659.1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F3-489E-A53B-EC377D115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3711616"/>
        <c:axId val="234140416"/>
        <c:axId val="0"/>
      </c:bar3DChart>
      <c:catAx>
        <c:axId val="14371161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34140416"/>
        <c:crosses val="autoZero"/>
        <c:auto val="1"/>
        <c:lblAlgn val="ctr"/>
        <c:lblOffset val="100"/>
        <c:noMultiLvlLbl val="0"/>
      </c:catAx>
      <c:valAx>
        <c:axId val="23414041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43711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10734118054682"/>
          <c:y val="0.32464841449465814"/>
          <c:w val="0.20392472870246056"/>
          <c:h val="0.2715810274756029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721440173060999E-2"/>
          <c:y val="6.25E-2"/>
          <c:w val="0.59262010608205529"/>
          <c:h val="0.88877885096100429"/>
        </c:manualLayout>
      </c:layout>
      <c:pie3DChart>
        <c:varyColors val="1"/>
        <c:ser>
          <c:idx val="0"/>
          <c:order val="0"/>
          <c:tx>
            <c:strRef>
              <c:f>Лист2!$B$37</c:f>
              <c:strCache>
                <c:ptCount val="1"/>
                <c:pt idx="0">
                  <c:v>Видатки загального та спеціального фондів бюджету  в розрізі видів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Лист2!$A$38:$A$40</c:f>
              <c:strCache>
                <c:ptCount val="3"/>
                <c:pt idx="0">
                  <c:v>Заробітна плата + нарахування - 42,3%</c:v>
                </c:pt>
                <c:pt idx="1">
                  <c:v>Енергоносії - 2,9%</c:v>
                </c:pt>
                <c:pt idx="2">
                  <c:v>Інші видатки - 54,8%</c:v>
                </c:pt>
              </c:strCache>
            </c:strRef>
          </c:cat>
          <c:val>
            <c:numRef>
              <c:f>Лист2!$B$38:$B$40</c:f>
              <c:numCache>
                <c:formatCode>0.0</c:formatCode>
                <c:ptCount val="3"/>
                <c:pt idx="0">
                  <c:v>1013</c:v>
                </c:pt>
                <c:pt idx="1">
                  <c:v>68.8</c:v>
                </c:pt>
                <c:pt idx="2">
                  <c:v>1310.0999999999999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74-4CC3-B59F-CCD37A890E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738964447625864"/>
          <c:y val="0.15637325019442286"/>
          <c:w val="0.26529433820772402"/>
          <c:h val="0.7232998416842573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Лист2!$B$49</c:f>
              <c:strCache>
                <c:ptCount val="1"/>
                <c:pt idx="0">
                  <c:v>Видатки бюджету м.Тернополя за 2020 р. в розрізі головних розпорядників коштів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E2-460C-8AF9-D573A91E2CEB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E2-460C-8AF9-D573A91E2C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1E2-460C-8AF9-D573A91E2C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1E2-460C-8AF9-D573A91E2CE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1E2-460C-8AF9-D573A91E2CE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1E2-460C-8AF9-D573A91E2CE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1E2-460C-8AF9-D573A91E2CEB}"/>
              </c:ext>
            </c:extLst>
          </c:dPt>
          <c:dLbls>
            <c:dLbl>
              <c:idx val="1"/>
              <c:layout>
                <c:manualLayout>
                  <c:x val="-1.5377175605723603E-2"/>
                  <c:y val="-0.2648497149748557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188123165222695E-2"/>
                  <c:y val="-0.2475120758152099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0870289365211804E-2"/>
                  <c:y val="-0.2089273381249379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6427477926181459E-2"/>
                  <c:y val="-0.2228377056901537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4780961249126748"/>
                  <c:y val="-0.1060648366200811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Лист2!$A$50:$A$56</c:f>
              <c:strCache>
                <c:ptCount val="7"/>
                <c:pt idx="0">
                  <c:v>Освіта - 45,1%</c:v>
                </c:pt>
                <c:pt idx="1">
                  <c:v>Охорона здоров'я - 8,5%</c:v>
                </c:pt>
                <c:pt idx="2">
                  <c:v>Соціальний захист -4,3%</c:v>
                </c:pt>
                <c:pt idx="3">
                  <c:v>Культура - 2,4%</c:v>
                </c:pt>
                <c:pt idx="4">
                  <c:v>Фізкультура  і спорт -1,9%</c:v>
                </c:pt>
                <c:pt idx="5">
                  <c:v>ЖКГ - 22,9%</c:v>
                </c:pt>
                <c:pt idx="6">
                  <c:v>Інші - 14,9%</c:v>
                </c:pt>
              </c:strCache>
            </c:strRef>
          </c:cat>
          <c:val>
            <c:numRef>
              <c:f>Лист2!$B$50:$B$56</c:f>
              <c:numCache>
                <c:formatCode>0.0</c:formatCode>
                <c:ptCount val="7"/>
                <c:pt idx="0">
                  <c:v>1079.9000000000001</c:v>
                </c:pt>
                <c:pt idx="1">
                  <c:v>203.2</c:v>
                </c:pt>
                <c:pt idx="2">
                  <c:v>102.4</c:v>
                </c:pt>
                <c:pt idx="3">
                  <c:v>57.7</c:v>
                </c:pt>
                <c:pt idx="4">
                  <c:v>44.4</c:v>
                </c:pt>
                <c:pt idx="5">
                  <c:v>547.9</c:v>
                </c:pt>
                <c:pt idx="6">
                  <c:v>357.4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80-446C-BAFE-4518A9D2981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1837394715088148E-2"/>
          <c:y val="0.80349992713325324"/>
          <c:w val="0.91632509288045205"/>
          <c:h val="0.180406026185563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Лист2!$B$62</c:f>
              <c:strCache>
                <c:ptCount val="1"/>
                <c:pt idx="0">
                  <c:v>Видатки на галузь "Освіта" - 1079,9 (млн.грн.)  за 2020р.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4.8294422088694475E-3"/>
                  <c:y val="2.5390258272341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177659403192489E-2"/>
                  <c:y val="-2.5069137118162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123816280300306E-2"/>
                  <c:y val="-5.9761065315624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3216419926976099E-2"/>
                  <c:y val="-3.8342778949747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Лист2!$A$63:$A$70</c:f>
              <c:strCache>
                <c:ptCount val="8"/>
                <c:pt idx="0">
                  <c:v>Надання дошкільної освіти</c:v>
                </c:pt>
                <c:pt idx="1">
                  <c:v>ЗОШ</c:v>
                </c:pt>
                <c:pt idx="2">
                  <c:v>Спеціальна школи</c:v>
                </c:pt>
                <c:pt idx="3">
                  <c:v>Позашкільна освіта</c:v>
                </c:pt>
                <c:pt idx="4">
                  <c:v>ПТУ</c:v>
                </c:pt>
                <c:pt idx="5">
                  <c:v>Підготовка кадрів закладами фахової передвищої освіти </c:v>
                </c:pt>
                <c:pt idx="6">
                  <c:v>Методична робота</c:v>
                </c:pt>
                <c:pt idx="7">
                  <c:v>Інші видатки</c:v>
                </c:pt>
              </c:strCache>
            </c:strRef>
          </c:cat>
          <c:val>
            <c:numRef>
              <c:f>Лист2!$B$63:$B$70</c:f>
              <c:numCache>
                <c:formatCode>General</c:formatCode>
                <c:ptCount val="8"/>
                <c:pt idx="0">
                  <c:v>250.3</c:v>
                </c:pt>
                <c:pt idx="1">
                  <c:v>572.20000000000005</c:v>
                </c:pt>
                <c:pt idx="2">
                  <c:v>12.4</c:v>
                </c:pt>
                <c:pt idx="3">
                  <c:v>23.2</c:v>
                </c:pt>
                <c:pt idx="4">
                  <c:v>130.1</c:v>
                </c:pt>
                <c:pt idx="5">
                  <c:v>37.799999999999997</c:v>
                </c:pt>
                <c:pt idx="6">
                  <c:v>9.5</c:v>
                </c:pt>
                <c:pt idx="7">
                  <c:v>44.4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F4-404B-9C5F-C0DADF60C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166669805049914"/>
          <c:y val="0.16472240617146156"/>
          <c:w val="0.34166666666666667"/>
          <c:h val="0.818269539224263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Лист2!$B$85</c:f>
              <c:strCache>
                <c:ptCount val="1"/>
                <c:pt idx="0">
                  <c:v>Видатки на галузь "Охорона здоров'я"-  203,2 (млн,грн.)   за 2020 р.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D2-46B0-9BEF-667B24811A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FD2-46B0-9BEF-667B24811A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FD2-46B0-9BEF-667B24811A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FD2-46B0-9BEF-667B24811A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Лист2!$A$86:$A$89</c:f>
              <c:strCache>
                <c:ptCount val="4"/>
                <c:pt idx="0">
                  <c:v>Заробітна плата  </c:v>
                </c:pt>
                <c:pt idx="1">
                  <c:v>Енергоносії </c:v>
                </c:pt>
                <c:pt idx="2">
                  <c:v>Капітальні видатки </c:v>
                </c:pt>
                <c:pt idx="3">
                  <c:v>Інші </c:v>
                </c:pt>
              </c:strCache>
            </c:strRef>
          </c:cat>
          <c:val>
            <c:numRef>
              <c:f>Лист2!$B$86:$B$89</c:f>
              <c:numCache>
                <c:formatCode>General</c:formatCode>
                <c:ptCount val="4"/>
                <c:pt idx="0">
                  <c:v>82.2</c:v>
                </c:pt>
                <c:pt idx="1">
                  <c:v>22</c:v>
                </c:pt>
                <c:pt idx="2">
                  <c:v>48.7</c:v>
                </c:pt>
                <c:pt idx="3">
                  <c:v>50.3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2C-4C40-97BE-F7FD76A43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5606299212598431E-2"/>
          <c:y val="0.8524300087489064"/>
          <c:w val="0.80878740157480311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6033109253798741E-3"/>
          <c:y val="9.7976024800292008E-2"/>
          <c:w val="0.99195683630780551"/>
          <c:h val="0.44353607361757097"/>
        </c:manualLayout>
      </c:layout>
      <c:pie3DChart>
        <c:varyColors val="1"/>
        <c:ser>
          <c:idx val="0"/>
          <c:order val="0"/>
          <c:tx>
            <c:strRef>
              <c:f>Лист2!$B$98</c:f>
              <c:strCache>
                <c:ptCount val="1"/>
                <c:pt idx="0">
                  <c:v>Видатки на галузь "Житлово-комунальне господарство"-  322,4 (млн.грн.)   за 2020 р.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CB-495C-A1D5-68F7F716C93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CB-495C-A1D5-68F7F716C93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CB-495C-A1D5-68F7F716C93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1CB-495C-A1D5-68F7F716C93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1CB-495C-A1D5-68F7F716C93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1CB-495C-A1D5-68F7F716C9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Лист2!$A$99:$A$105</c:f>
              <c:strCache>
                <c:ptCount val="7"/>
                <c:pt idx="0">
                  <c:v>Капітальний ремонт житлового фонду </c:v>
                </c:pt>
                <c:pt idx="1">
                  <c:v>Благоустрій </c:v>
                </c:pt>
                <c:pt idx="2">
                  <c:v>Будівництво </c:v>
                </c:pt>
                <c:pt idx="3">
                  <c:v>Інвестиційні проекти </c:v>
                </c:pt>
                <c:pt idx="4">
                  <c:v>Утримання та розвиток автомобільних доріг</c:v>
                </c:pt>
                <c:pt idx="5">
                  <c:v>Поповнення статутного капіталу </c:v>
                </c:pt>
                <c:pt idx="6">
                  <c:v>Інші </c:v>
                </c:pt>
              </c:strCache>
            </c:strRef>
          </c:cat>
          <c:val>
            <c:numRef>
              <c:f>Лист2!$B$99:$B$105</c:f>
              <c:numCache>
                <c:formatCode>General</c:formatCode>
                <c:ptCount val="7"/>
                <c:pt idx="0">
                  <c:v>89.2</c:v>
                </c:pt>
                <c:pt idx="1">
                  <c:v>69.5</c:v>
                </c:pt>
                <c:pt idx="2">
                  <c:v>8.1</c:v>
                </c:pt>
                <c:pt idx="3">
                  <c:v>8.6999999999999993</c:v>
                </c:pt>
                <c:pt idx="4">
                  <c:v>118.5</c:v>
                </c:pt>
                <c:pt idx="5">
                  <c:v>79.099999999999994</c:v>
                </c:pt>
                <c:pt idx="6">
                  <c:v>174.8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71-457D-A362-EEA096EE5A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324035945004289E-2"/>
          <c:y val="0.66072790020561756"/>
          <c:w val="0.92794061133462402"/>
          <c:h val="0.318915851838712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Лист2!$B$115</c:f>
              <c:strCache>
                <c:ptCount val="1"/>
                <c:pt idx="0">
                  <c:v>Видатки на галузь " Соціальний захист"- 102,4 (млн.грн.)   за 2020  р.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Лист2!$A$116:$A$119</c:f>
              <c:strCache>
                <c:ptCount val="4"/>
                <c:pt idx="0">
                  <c:v>Програма "Турбота"</c:v>
                </c:pt>
                <c:pt idx="1">
                  <c:v>Пільгове перевезення </c:v>
                </c:pt>
                <c:pt idx="2">
                  <c:v>утримання установ соціального захисту </c:v>
                </c:pt>
                <c:pt idx="3">
                  <c:v>Інші </c:v>
                </c:pt>
              </c:strCache>
            </c:strRef>
          </c:cat>
          <c:val>
            <c:numRef>
              <c:f>Лист2!$B$116:$B$119</c:f>
              <c:numCache>
                <c:formatCode>General</c:formatCode>
                <c:ptCount val="4"/>
                <c:pt idx="0">
                  <c:v>22.9</c:v>
                </c:pt>
                <c:pt idx="1">
                  <c:v>53.2</c:v>
                </c:pt>
                <c:pt idx="2">
                  <c:v>19.8</c:v>
                </c:pt>
                <c:pt idx="3">
                  <c:v>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C4-4C95-AA98-658DB8C4C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788591715930201E-2"/>
          <c:y val="2.2834373621786131E-2"/>
          <c:w val="0.91421142632707941"/>
          <c:h val="0.8950093795931881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 пояснюючої за 2019'!$B$22:$B$23</c:f>
              <c:strCache>
                <c:ptCount val="2"/>
                <c:pt idx="0">
                  <c:v>Загальний фонд</c:v>
                </c:pt>
                <c:pt idx="1">
                  <c:v>Спеціальний фонд</c:v>
                </c:pt>
              </c:strCache>
            </c:strRef>
          </c:cat>
          <c:val>
            <c:numRef>
              <c:f>'До пояснюючої за 2019'!$C$22:$C$23</c:f>
              <c:numCache>
                <c:formatCode>0.0</c:formatCode>
                <c:ptCount val="2"/>
                <c:pt idx="0">
                  <c:v>2326</c:v>
                </c:pt>
                <c:pt idx="1">
                  <c:v>116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720704"/>
        <c:axId val="131722240"/>
      </c:barChart>
      <c:catAx>
        <c:axId val="13172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1722240"/>
        <c:crosses val="autoZero"/>
        <c:auto val="1"/>
        <c:lblAlgn val="ctr"/>
        <c:lblOffset val="100"/>
        <c:noMultiLvlLbl val="0"/>
      </c:catAx>
      <c:valAx>
        <c:axId val="131722240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1720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'До пояснюючої за 2019'!$B$38</c:f>
              <c:strCache>
                <c:ptCount val="1"/>
                <c:pt idx="0">
                  <c:v>Власні доходи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441205214486554E-2"/>
                  <c:y val="-3.55482619638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462585136491426E-2"/>
                  <c:y val="-2.2852454119649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 пояснюючої за 2019'!$C$37:$D$37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'До пояснюючої за 2019'!$C$38:$D$38</c:f>
              <c:numCache>
                <c:formatCode>0.0</c:formatCode>
                <c:ptCount val="2"/>
                <c:pt idx="0">
                  <c:v>1486.4</c:v>
                </c:pt>
                <c:pt idx="1">
                  <c:v>1618.6</c:v>
                </c:pt>
              </c:numCache>
            </c:numRef>
          </c:val>
        </c:ser>
        <c:ser>
          <c:idx val="1"/>
          <c:order val="1"/>
          <c:tx>
            <c:strRef>
              <c:f>'До пояснюючої за 2019'!$B$39</c:f>
              <c:strCache>
                <c:ptCount val="1"/>
                <c:pt idx="0">
                  <c:v>Трансферти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2.2419825292481627E-2"/>
                  <c:y val="-1.7774130981949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398445370476727E-2"/>
                  <c:y val="-2.2852454119649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 пояснюючої за 2019'!$C$37:$D$37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'До пояснюючої за 2019'!$C$39:$D$39</c:f>
              <c:numCache>
                <c:formatCode>0.0</c:formatCode>
                <c:ptCount val="2"/>
                <c:pt idx="0">
                  <c:v>988.2</c:v>
                </c:pt>
                <c:pt idx="1">
                  <c:v>707.4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800960"/>
        <c:axId val="141802496"/>
        <c:axId val="0"/>
      </c:bar3DChart>
      <c:catAx>
        <c:axId val="141800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41802496"/>
        <c:crosses val="autoZero"/>
        <c:auto val="1"/>
        <c:lblAlgn val="ctr"/>
        <c:lblOffset val="100"/>
        <c:noMultiLvlLbl val="0"/>
      </c:catAx>
      <c:valAx>
        <c:axId val="14180249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418009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43108204549777"/>
          <c:y val="0.29453354502343321"/>
          <c:w val="0.18672124942802965"/>
          <c:h val="0.26366133902585365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0"/>
      <c:depthPercent val="100"/>
      <c:rAngAx val="0"/>
      <c:perspective val="5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'До пояснюючої за 2019'!$C$56</c:f>
              <c:strCache>
                <c:ptCount val="1"/>
                <c:pt idx="0">
                  <c:v>Власні доходи загального фонду  бюджету - всього, тис.грн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 пояснюючої за 2019'!$D$55:$E$55</c:f>
              <c:strCache>
                <c:ptCount val="2"/>
                <c:pt idx="0">
                  <c:v>План 2020 р.</c:v>
                </c:pt>
                <c:pt idx="1">
                  <c:v>Факт 2020 р.</c:v>
                </c:pt>
              </c:strCache>
            </c:strRef>
          </c:cat>
          <c:val>
            <c:numRef>
              <c:f>'До пояснюючої за 2019'!$D$56:$E$56</c:f>
              <c:numCache>
                <c:formatCode>General</c:formatCode>
                <c:ptCount val="2"/>
                <c:pt idx="0">
                  <c:v>1747.9</c:v>
                </c:pt>
                <c:pt idx="1">
                  <c:v>1618.6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41976320"/>
        <c:axId val="141977856"/>
        <c:axId val="177908800"/>
      </c:bar3DChart>
      <c:catAx>
        <c:axId val="14197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1977856"/>
        <c:crosses val="autoZero"/>
        <c:auto val="1"/>
        <c:lblAlgn val="ctr"/>
        <c:lblOffset val="100"/>
        <c:noMultiLvlLbl val="0"/>
      </c:catAx>
      <c:valAx>
        <c:axId val="14197785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1976320"/>
        <c:crosses val="autoZero"/>
        <c:crossBetween val="between"/>
      </c:valAx>
      <c:serAx>
        <c:axId val="177908800"/>
        <c:scaling>
          <c:orientation val="minMax"/>
        </c:scaling>
        <c:delete val="1"/>
        <c:axPos val="b"/>
        <c:majorTickMark val="out"/>
        <c:minorTickMark val="none"/>
        <c:tickLblPos val="nextTo"/>
        <c:crossAx val="141977856"/>
        <c:crosses val="autoZero"/>
      </c:ser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'До пояснюючої за 2019'!$B$69</c:f>
              <c:strCache>
                <c:ptCount val="1"/>
                <c:pt idx="0">
                  <c:v>Динаміка ПДФО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074298487252604E-3"/>
                  <c:y val="-4.73828047677133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3691402383856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 пояснюючої за 2019'!$C$68:$D$68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'До пояснюючої за 2019'!$C$69:$D$69</c:f>
              <c:numCache>
                <c:formatCode>0.0</c:formatCode>
                <c:ptCount val="2"/>
                <c:pt idx="0" formatCode="General">
                  <c:v>922.1</c:v>
                </c:pt>
                <c:pt idx="1">
                  <c:v>1039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2095104"/>
        <c:axId val="142096640"/>
        <c:axId val="0"/>
      </c:bar3DChart>
      <c:catAx>
        <c:axId val="142095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2096640"/>
        <c:crosses val="autoZero"/>
        <c:auto val="1"/>
        <c:lblAlgn val="ctr"/>
        <c:lblOffset val="100"/>
        <c:noMultiLvlLbl val="0"/>
      </c:catAx>
      <c:valAx>
        <c:axId val="142096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420951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'До пояснюючої за 2019'!$D$85</c:f>
              <c:strCache>
                <c:ptCount val="1"/>
                <c:pt idx="0">
                  <c:v>Факт 2020 року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2"/>
              <c:layout>
                <c:manualLayout>
                  <c:x val="-4.7215441819772531E-2"/>
                  <c:y val="7.666202218549841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1460958005249345E-2"/>
                  <c:y val="-4.61933616322651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2238735783027128E-2"/>
                  <c:y val="-2.56172299450223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516266404199475"/>
                  <c:y val="-2.01302614950908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'До пояснюючої за 2019'!$C$86:$C$91</c:f>
              <c:strCache>
                <c:ptCount val="6"/>
                <c:pt idx="0">
                  <c:v>ПДФО</c:v>
                </c:pt>
                <c:pt idx="1">
                  <c:v>Місцеві податки і збори</c:v>
                </c:pt>
                <c:pt idx="2">
                  <c:v>Акцизний податок</c:v>
                </c:pt>
                <c:pt idx="3">
                  <c:v>Плата за оренду комунального майна</c:v>
                </c:pt>
                <c:pt idx="4">
                  <c:v>Плата за надання інших адмінпослуг</c:v>
                </c:pt>
                <c:pt idx="5">
                  <c:v>Інші надходження</c:v>
                </c:pt>
              </c:strCache>
            </c:strRef>
          </c:cat>
          <c:val>
            <c:numRef>
              <c:f>'До пояснюючої за 2019'!$D$86:$D$91</c:f>
              <c:numCache>
                <c:formatCode>0.0</c:formatCode>
                <c:ptCount val="6"/>
                <c:pt idx="0">
                  <c:v>1039</c:v>
                </c:pt>
                <c:pt idx="1">
                  <c:v>414.1</c:v>
                </c:pt>
                <c:pt idx="2">
                  <c:v>123.2</c:v>
                </c:pt>
                <c:pt idx="3">
                  <c:v>6.3</c:v>
                </c:pt>
                <c:pt idx="4" formatCode="General">
                  <c:v>10.5</c:v>
                </c:pt>
                <c:pt idx="5" formatCode="General">
                  <c:v>16.5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151281038681888"/>
          <c:y val="9.5283552969000401E-2"/>
          <c:w val="0.30966242375321229"/>
          <c:h val="0.79493678784549049"/>
        </c:manualLayout>
      </c:layout>
      <c:overlay val="0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1"/>
              <c:layout>
                <c:manualLayout>
                  <c:x val="-4.8653597876098055E-2"/>
                  <c:y val="-0.11198050304816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0816997345122569E-3"/>
                  <c:y val="-2.7995125762040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 пояснюючої за 2019'!$C$112:$C$114</c:f>
              <c:strCache>
                <c:ptCount val="3"/>
                <c:pt idx="0">
                  <c:v>Субвенції з державного бюджету</c:v>
                </c:pt>
                <c:pt idx="1">
                  <c:v>Додатція з державного бюджету  на здійснення переданих видатків </c:v>
                </c:pt>
                <c:pt idx="2">
                  <c:v>Субвенції з місцевих бюджетів</c:v>
                </c:pt>
              </c:strCache>
            </c:strRef>
          </c:cat>
          <c:val>
            <c:numRef>
              <c:f>'До пояснюючої за 2019'!$D$112:$D$114</c:f>
              <c:numCache>
                <c:formatCode>General</c:formatCode>
                <c:ptCount val="3"/>
                <c:pt idx="0">
                  <c:v>630.70000000000005</c:v>
                </c:pt>
                <c:pt idx="1">
                  <c:v>12.7</c:v>
                </c:pt>
                <c:pt idx="2" formatCode="0.0">
                  <c:v>64.400000000000006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12246538433171E-2"/>
          <c:y val="0.15441066016139052"/>
          <c:w val="0.54461409049788123"/>
          <c:h val="0.82035055572854976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'До пояснюючої за 2019'!$C$130:$C$133</c:f>
              <c:strCache>
                <c:ptCount val="4"/>
                <c:pt idx="0">
                  <c:v>Власні надходження бюджетних установ</c:v>
                </c:pt>
                <c:pt idx="1">
                  <c:v>Бюджет розвитку</c:v>
                </c:pt>
                <c:pt idx="2">
                  <c:v>Цільові фонди</c:v>
                </c:pt>
                <c:pt idx="3">
                  <c:v>Інші надходження</c:v>
                </c:pt>
              </c:strCache>
            </c:strRef>
          </c:cat>
          <c:val>
            <c:numRef>
              <c:f>'До пояснюючої за 2019'!$D$130:$D$133</c:f>
              <c:numCache>
                <c:formatCode>0.0</c:formatCode>
                <c:ptCount val="4"/>
                <c:pt idx="0">
                  <c:v>59.9</c:v>
                </c:pt>
                <c:pt idx="1">
                  <c:v>46.8</c:v>
                </c:pt>
                <c:pt idx="2">
                  <c:v>7.8</c:v>
                </c:pt>
                <c:pt idx="3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48590212665446"/>
          <c:y val="0.26730206815831103"/>
          <c:w val="0.33142746044090338"/>
          <c:h val="0.6641218268392714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Лист2!$C$8</c:f>
              <c:strCache>
                <c:ptCount val="1"/>
                <c:pt idx="0">
                  <c:v>Видатки бюджету м.Тернополя (громади) за 2020р. -2392,9 (млн.грн.)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Лист2!$A$9:$B$10</c:f>
              <c:strCache>
                <c:ptCount val="2"/>
                <c:pt idx="0">
                  <c:v>Загальний фонд - 72,5%</c:v>
                </c:pt>
                <c:pt idx="1">
                  <c:v>Спеціальний фонд - 27,5%</c:v>
                </c:pt>
              </c:strCache>
            </c:strRef>
          </c:cat>
          <c:val>
            <c:numRef>
              <c:f>Лист2!$C$9:$C$10</c:f>
              <c:numCache>
                <c:formatCode>0.0</c:formatCode>
                <c:ptCount val="2"/>
                <c:pt idx="0">
                  <c:v>1733.8</c:v>
                </c:pt>
                <c:pt idx="1">
                  <c:v>659.1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08-4CC3-B086-5A4F4E2B15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2FC5010-C930-45BD-8480-FB58A0053AA4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E1B2FA3-4717-40E7-AE56-B11DA8EEE3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type="body" sz="half" idx="2"/>
          </p:nvPr>
        </p:nvSpPr>
        <p:spPr>
          <a:xfrm>
            <a:off x="1043608" y="260648"/>
            <a:ext cx="7355161" cy="2421467"/>
          </a:xfrm>
        </p:spPr>
        <p:txBody>
          <a:bodyPr>
            <a:noAutofit/>
          </a:bodyPr>
          <a:lstStyle/>
          <a:p>
            <a:pPr marL="18288" indent="0" algn="ctr">
              <a:buNone/>
            </a:pPr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Виконання бюджету Тернопільської міської територіальної громади</a:t>
            </a:r>
          </a:p>
          <a:p>
            <a:pPr marL="18288" indent="0" algn="ctr">
              <a:buNone/>
            </a:pPr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 2020 рік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6" r="15216"/>
          <a:stretch>
            <a:fillRect/>
          </a:stretch>
        </p:blipFill>
        <p:spPr>
          <a:xfrm>
            <a:off x="1691680" y="2924944"/>
            <a:ext cx="5615884" cy="3213794"/>
          </a:xfrm>
        </p:spPr>
      </p:pic>
    </p:spTree>
    <p:extLst>
      <p:ext uri="{BB962C8B-B14F-4D97-AF65-F5344CB8AC3E}">
        <p14:creationId xmlns:p14="http://schemas.microsoft.com/office/powerpoint/2010/main" val="390126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61789" y="445313"/>
            <a:ext cx="856895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Структура доходів спеціального фонду бюджету громади за 2020 рік (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млн.грн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2943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idx="4294967295"/>
          </p:nvPr>
        </p:nvSpPr>
        <p:spPr>
          <a:xfrm>
            <a:off x="7179741" y="188640"/>
            <a:ext cx="1651000" cy="360362"/>
          </a:xfrm>
        </p:spPr>
        <p:txBody>
          <a:bodyPr>
            <a:normAutofit/>
          </a:bodyPr>
          <a:lstStyle/>
          <a:p>
            <a:pPr algn="r"/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 8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136680"/>
              </p:ext>
            </p:extLst>
          </p:nvPr>
        </p:nvGraphicFramePr>
        <p:xfrm>
          <a:off x="261789" y="1645642"/>
          <a:ext cx="8568952" cy="4807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3566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111455" cy="1433127"/>
          </a:xfrm>
          <a:noFill/>
        </p:spPr>
        <p:txBody>
          <a:bodyPr>
            <a:noAutofit/>
          </a:bodyPr>
          <a:lstStyle/>
          <a:p>
            <a:r>
              <a:rPr lang="uk-UA" sz="6500" b="1" dirty="0" smtClean="0">
                <a:solidFill>
                  <a:srgbClr val="002060"/>
                </a:solidFill>
              </a:rPr>
              <a:t>ВИДАТКИ БЮДЖЕТУ</a:t>
            </a:r>
            <a:endParaRPr lang="ru-RU" sz="65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Результат пошуку зображень за запитом &quot;видат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6984776" cy="455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6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7236296" y="257168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9 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617208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uk-UA" sz="2400" dirty="0"/>
              <a:t>Видатки бюджету </a:t>
            </a:r>
            <a:r>
              <a:rPr lang="uk-UA" sz="2400" dirty="0" smtClean="0"/>
              <a:t>громади </a:t>
            </a:r>
            <a:r>
              <a:rPr lang="uk-UA" sz="2400" dirty="0"/>
              <a:t>за 2020р. -2392,9 </a:t>
            </a:r>
            <a:r>
              <a:rPr lang="uk-UA" sz="2400" dirty="0" err="1" smtClean="0"/>
              <a:t>млн.грн</a:t>
            </a:r>
            <a:r>
              <a:rPr lang="uk-UA" sz="2400" dirty="0" smtClean="0"/>
              <a:t>.</a:t>
            </a:r>
            <a:endParaRPr lang="uk-UA" sz="24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295337"/>
              </p:ext>
            </p:extLst>
          </p:nvPr>
        </p:nvGraphicFramePr>
        <p:xfrm>
          <a:off x="395536" y="1556792"/>
          <a:ext cx="835292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1128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7308304" y="131045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</a:t>
            </a:r>
            <a:r>
              <a:rPr lang="uk-U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11065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uk-UA" sz="2400" dirty="0"/>
              <a:t>Порівняльна  таблиця видатків бюджету загального та спеціального фондів бюджету </a:t>
            </a:r>
            <a:r>
              <a:rPr lang="uk-UA" sz="2400" dirty="0" smtClean="0"/>
              <a:t>громади  за 2019-2020 </a:t>
            </a:r>
            <a:r>
              <a:rPr lang="uk-UA" sz="2400" dirty="0"/>
              <a:t>рр.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760922"/>
              </p:ext>
            </p:extLst>
          </p:nvPr>
        </p:nvGraphicFramePr>
        <p:xfrm>
          <a:off x="323528" y="1388969"/>
          <a:ext cx="8496944" cy="513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545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729007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</a:t>
            </a:r>
            <a:r>
              <a:rPr lang="ru-RU" sz="2400" b="1" dirty="0" err="1"/>
              <a:t>загального</a:t>
            </a:r>
            <a:r>
              <a:rPr lang="ru-RU" sz="2400" b="1" dirty="0"/>
              <a:t> та </a:t>
            </a:r>
            <a:r>
              <a:rPr lang="ru-RU" sz="2400" b="1" dirty="0" err="1"/>
              <a:t>спеціального</a:t>
            </a:r>
            <a:r>
              <a:rPr lang="ru-RU" sz="2400" b="1" dirty="0"/>
              <a:t> </a:t>
            </a:r>
            <a:r>
              <a:rPr lang="ru-RU" sz="2400" b="1" dirty="0" err="1"/>
              <a:t>фондів</a:t>
            </a:r>
            <a:r>
              <a:rPr lang="ru-RU" sz="2400" b="1" dirty="0"/>
              <a:t> бюджету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громади</a:t>
            </a:r>
            <a:r>
              <a:rPr lang="ru-RU" sz="2400" b="1" dirty="0"/>
              <a:t> </a:t>
            </a:r>
            <a:r>
              <a:rPr lang="ru-RU" sz="2400" b="1" dirty="0" smtClean="0"/>
              <a:t>в </a:t>
            </a:r>
            <a:r>
              <a:rPr lang="ru-RU" sz="2400" b="1" dirty="0" err="1"/>
              <a:t>розрізі</a:t>
            </a:r>
            <a:r>
              <a:rPr lang="ru-RU" sz="2400" b="1" dirty="0"/>
              <a:t> </a:t>
            </a:r>
            <a:r>
              <a:rPr lang="ru-RU" sz="2400" b="1" dirty="0" err="1" smtClean="0"/>
              <a:t>видів</a:t>
            </a:r>
            <a:r>
              <a:rPr lang="ru-RU" sz="2400" b="1" dirty="0" smtClean="0"/>
              <a:t> за 2020 р.</a:t>
            </a:r>
            <a:endParaRPr lang="ru-RU" sz="2400" b="1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515630"/>
              </p:ext>
            </p:extLst>
          </p:nvPr>
        </p:nvGraphicFramePr>
        <p:xfrm>
          <a:off x="323528" y="1772816"/>
          <a:ext cx="841876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71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5194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бюджету </a:t>
            </a:r>
            <a:r>
              <a:rPr lang="ru-RU" sz="2400" b="1" dirty="0" err="1" smtClean="0"/>
              <a:t>громади</a:t>
            </a:r>
            <a:r>
              <a:rPr lang="ru-RU" sz="2400" b="1" dirty="0" smtClean="0"/>
              <a:t> в </a:t>
            </a:r>
            <a:r>
              <a:rPr lang="ru-RU" sz="2400" b="1" dirty="0" err="1"/>
              <a:t>розрізі</a:t>
            </a:r>
            <a:r>
              <a:rPr lang="ru-RU" sz="2400" b="1" dirty="0"/>
              <a:t> </a:t>
            </a:r>
            <a:r>
              <a:rPr lang="ru-RU" sz="2400" b="1" dirty="0" err="1"/>
              <a:t>головних</a:t>
            </a:r>
            <a:r>
              <a:rPr lang="ru-RU" sz="2400" b="1" dirty="0"/>
              <a:t> </a:t>
            </a:r>
            <a:r>
              <a:rPr lang="ru-RU" sz="2400" b="1" dirty="0" err="1"/>
              <a:t>розпорядників</a:t>
            </a:r>
            <a:r>
              <a:rPr lang="ru-RU" sz="2400" b="1" dirty="0"/>
              <a:t> </a:t>
            </a:r>
            <a:r>
              <a:rPr lang="ru-RU" sz="2400" b="1" dirty="0" err="1" smtClean="0"/>
              <a:t>коштів</a:t>
            </a:r>
            <a:r>
              <a:rPr lang="ru-RU" sz="2400" b="1" dirty="0" smtClean="0"/>
              <a:t> </a:t>
            </a:r>
            <a:r>
              <a:rPr lang="ru-RU" sz="2400" b="1" dirty="0"/>
              <a:t>за </a:t>
            </a:r>
            <a:r>
              <a:rPr lang="ru-RU" sz="2400" b="1" dirty="0" smtClean="0"/>
              <a:t>2020 </a:t>
            </a:r>
            <a:r>
              <a:rPr lang="ru-RU" sz="2400" b="1" dirty="0"/>
              <a:t>р. 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327273"/>
              </p:ext>
            </p:extLst>
          </p:nvPr>
        </p:nvGraphicFramePr>
        <p:xfrm>
          <a:off x="395536" y="1844824"/>
          <a:ext cx="8496944" cy="4734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2951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692696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на </a:t>
            </a:r>
            <a:r>
              <a:rPr lang="ru-RU" sz="2400" b="1" dirty="0" err="1"/>
              <a:t>галузь</a:t>
            </a:r>
            <a:r>
              <a:rPr lang="ru-RU" sz="2400" b="1" dirty="0"/>
              <a:t> "</a:t>
            </a:r>
            <a:r>
              <a:rPr lang="ru-RU" sz="2400" b="1" dirty="0" err="1"/>
              <a:t>Освіта</a:t>
            </a:r>
            <a:r>
              <a:rPr lang="ru-RU" sz="2400" b="1" dirty="0"/>
              <a:t>" </a:t>
            </a:r>
            <a:r>
              <a:rPr lang="ru-RU" sz="2400" b="1" dirty="0" smtClean="0"/>
              <a:t>за 2020 р. – 1079,9 </a:t>
            </a:r>
            <a:r>
              <a:rPr lang="ru-RU" sz="2400" b="1" dirty="0" err="1" smtClean="0"/>
              <a:t>млн.грн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575762"/>
              </p:ext>
            </p:extLst>
          </p:nvPr>
        </p:nvGraphicFramePr>
        <p:xfrm>
          <a:off x="323528" y="1268760"/>
          <a:ext cx="8496944" cy="5256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9143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736354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на </a:t>
            </a:r>
            <a:r>
              <a:rPr lang="ru-RU" sz="2400" b="1" dirty="0" err="1"/>
              <a:t>галузь</a:t>
            </a:r>
            <a:r>
              <a:rPr lang="ru-RU" sz="2400" b="1" dirty="0"/>
              <a:t> "</a:t>
            </a:r>
            <a:r>
              <a:rPr lang="ru-RU" sz="2400" b="1" dirty="0" err="1"/>
              <a:t>Охорона</a:t>
            </a:r>
            <a:r>
              <a:rPr lang="ru-RU" sz="2400" b="1" dirty="0"/>
              <a:t> </a:t>
            </a:r>
            <a:r>
              <a:rPr lang="ru-RU" sz="2400" b="1" dirty="0" err="1"/>
              <a:t>здоров'я</a:t>
            </a:r>
            <a:r>
              <a:rPr lang="ru-RU" sz="2400" b="1" dirty="0"/>
              <a:t>"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за 2020 </a:t>
            </a:r>
            <a:r>
              <a:rPr lang="ru-RU" sz="2400" b="1" dirty="0"/>
              <a:t>р</a:t>
            </a:r>
            <a:r>
              <a:rPr lang="ru-RU" sz="2400" b="1" dirty="0" smtClean="0"/>
              <a:t>. – 203,2 </a:t>
            </a:r>
            <a:r>
              <a:rPr lang="ru-RU" sz="2400" b="1" dirty="0" err="1" smtClean="0"/>
              <a:t>млн.грн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461962"/>
              </p:ext>
            </p:extLst>
          </p:nvPr>
        </p:nvGraphicFramePr>
        <p:xfrm>
          <a:off x="323528" y="1916832"/>
          <a:ext cx="835292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3132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24437"/>
            <a:ext cx="83467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на </a:t>
            </a:r>
            <a:r>
              <a:rPr lang="ru-RU" sz="2400" b="1" dirty="0" err="1"/>
              <a:t>галузь</a:t>
            </a:r>
            <a:r>
              <a:rPr lang="ru-RU" sz="2400" b="1" dirty="0"/>
              <a:t> "</a:t>
            </a:r>
            <a:r>
              <a:rPr lang="ru-RU" sz="2400" b="1" dirty="0" err="1"/>
              <a:t>Житлово-комунальне</a:t>
            </a:r>
            <a:r>
              <a:rPr lang="ru-RU" sz="2400" b="1" dirty="0"/>
              <a:t> </a:t>
            </a:r>
            <a:r>
              <a:rPr lang="ru-RU" sz="2400" b="1" dirty="0" err="1"/>
              <a:t>господарство</a:t>
            </a:r>
            <a:r>
              <a:rPr lang="ru-RU" sz="2400" b="1" dirty="0"/>
              <a:t>" 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за 2020 </a:t>
            </a:r>
            <a:r>
              <a:rPr lang="ru-RU" sz="2400" b="1" dirty="0"/>
              <a:t>р</a:t>
            </a:r>
            <a:r>
              <a:rPr lang="ru-RU" sz="2400" b="1" dirty="0" smtClean="0"/>
              <a:t>. – 547,9 </a:t>
            </a:r>
            <a:r>
              <a:rPr lang="ru-RU" sz="2400" b="1" dirty="0" err="1" smtClean="0"/>
              <a:t>млн.грн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037331"/>
              </p:ext>
            </p:extLst>
          </p:nvPr>
        </p:nvGraphicFramePr>
        <p:xfrm>
          <a:off x="179512" y="1355434"/>
          <a:ext cx="8784976" cy="4881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0059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2"/>
          <p:cNvSpPr txBox="1">
            <a:spLocks/>
          </p:cNvSpPr>
          <p:nvPr/>
        </p:nvSpPr>
        <p:spPr>
          <a:xfrm>
            <a:off x="7244680" y="188640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15</a:t>
            </a:r>
            <a:endPara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65076"/>
            <a:ext cx="8499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Видатки</a:t>
            </a:r>
            <a:r>
              <a:rPr lang="ru-RU" sz="2400" b="1" dirty="0"/>
              <a:t> на </a:t>
            </a:r>
            <a:r>
              <a:rPr lang="ru-RU" sz="2400" b="1" dirty="0" err="1"/>
              <a:t>галузь</a:t>
            </a:r>
            <a:r>
              <a:rPr lang="ru-RU" sz="2400" b="1" dirty="0"/>
              <a:t> " </a:t>
            </a:r>
            <a:r>
              <a:rPr lang="ru-RU" sz="2400" b="1" dirty="0" err="1" smtClean="0"/>
              <a:t>Соціальний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захист</a:t>
            </a:r>
            <a:r>
              <a:rPr lang="ru-RU" sz="2400" b="1" dirty="0" smtClean="0"/>
              <a:t>" </a:t>
            </a:r>
          </a:p>
          <a:p>
            <a:pPr algn="ctr"/>
            <a:r>
              <a:rPr lang="ru-RU" sz="2400" b="1" dirty="0" smtClean="0"/>
              <a:t>за 2020  </a:t>
            </a:r>
            <a:r>
              <a:rPr lang="ru-RU" sz="2400" b="1" dirty="0"/>
              <a:t>р</a:t>
            </a:r>
            <a:r>
              <a:rPr lang="ru-RU" sz="2400" b="1" dirty="0" smtClean="0"/>
              <a:t>. – 102,4 </a:t>
            </a:r>
            <a:r>
              <a:rPr lang="ru-RU" sz="2400" b="1" dirty="0" err="1" smtClean="0"/>
              <a:t>млн.грн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5221150"/>
              </p:ext>
            </p:extLst>
          </p:nvPr>
        </p:nvGraphicFramePr>
        <p:xfrm>
          <a:off x="251520" y="1628800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630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136904" cy="1143000"/>
          </a:xfrm>
        </p:spPr>
        <p:txBody>
          <a:bodyPr>
            <a:normAutofit fontScale="90000"/>
          </a:bodyPr>
          <a:lstStyle/>
          <a:p>
            <a:r>
              <a:rPr lang="uk-UA" sz="7200" b="1" dirty="0" smtClean="0">
                <a:solidFill>
                  <a:schemeClr val="tx2">
                    <a:lumMod val="75000"/>
                  </a:schemeClr>
                </a:solidFill>
              </a:rPr>
              <a:t>ДОХОДИ БЮДЖЕТУ </a:t>
            </a:r>
            <a:endParaRPr lang="ru-RU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30488"/>
            <a:ext cx="604867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7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39552" y="1700808"/>
            <a:ext cx="8183880" cy="2520280"/>
          </a:xfrm>
        </p:spPr>
        <p:txBody>
          <a:bodyPr>
            <a:noAutofit/>
          </a:bodyPr>
          <a:lstStyle/>
          <a:p>
            <a:pPr marL="18288" indent="0" algn="ctr">
              <a:buNone/>
            </a:pPr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Виконання бюджету громади</a:t>
            </a:r>
          </a:p>
          <a:p>
            <a:pPr marL="18288" indent="0" algn="ctr">
              <a:buNone/>
            </a:pPr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 2020 рік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8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532317" cy="936104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rgbClr val="002060"/>
                </a:solidFill>
              </a:rPr>
              <a:t>ДЯКУЄМО ЗА УВАГУ!</a:t>
            </a:r>
            <a:endParaRPr lang="ru-RU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56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244335" y="651558"/>
            <a:ext cx="7632848" cy="5476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400" b="1" dirty="0">
                <a:solidFill>
                  <a:schemeClr val="tx1"/>
                </a:solidFill>
              </a:rPr>
              <a:t>Доходи бюджету </a:t>
            </a:r>
            <a:r>
              <a:rPr lang="uk-UA" sz="2400" b="1" dirty="0" smtClean="0">
                <a:solidFill>
                  <a:schemeClr val="tx1"/>
                </a:solidFill>
              </a:rPr>
              <a:t>громади  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за 2020 </a:t>
            </a:r>
            <a:r>
              <a:rPr lang="uk-UA" sz="2400" b="1" dirty="0">
                <a:solidFill>
                  <a:schemeClr val="tx1"/>
                </a:solidFill>
              </a:rPr>
              <a:t>р. (</a:t>
            </a:r>
            <a:r>
              <a:rPr lang="uk-UA" sz="2400" b="1" dirty="0" err="1">
                <a:solidFill>
                  <a:schemeClr val="tx1"/>
                </a:solidFill>
              </a:rPr>
              <a:t>млн.грн</a:t>
            </a:r>
            <a:r>
              <a:rPr lang="uk-UA" sz="2400" b="1" dirty="0">
                <a:solidFill>
                  <a:schemeClr val="tx1"/>
                </a:solidFill>
              </a:rPr>
              <a:t>.)</a:t>
            </a:r>
            <a:endParaRPr lang="ru-RU" sz="2400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uk-UA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7244680" y="485056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1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293027"/>
              </p:ext>
            </p:extLst>
          </p:nvPr>
        </p:nvGraphicFramePr>
        <p:xfrm>
          <a:off x="539552" y="1700808"/>
          <a:ext cx="82089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548680"/>
            <a:ext cx="7266638" cy="83546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Структура дохідної частини бюджету громади</a:t>
            </a:r>
          </a:p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 за 2020 р. (</a:t>
            </a:r>
            <a:r>
              <a:rPr lang="uk-UA" sz="2400" b="1" dirty="0" err="1" smtClean="0">
                <a:solidFill>
                  <a:schemeClr val="tx1"/>
                </a:solidFill>
              </a:rPr>
              <a:t>млн.грн</a:t>
            </a:r>
            <a:r>
              <a:rPr lang="uk-UA" sz="2400" b="1" dirty="0" smtClean="0">
                <a:solidFill>
                  <a:schemeClr val="tx1"/>
                </a:solidFill>
              </a:rPr>
              <a:t>.)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7092280" y="332656"/>
            <a:ext cx="1650014" cy="3600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2</a:t>
            </a: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0396392"/>
              </p:ext>
            </p:extLst>
          </p:nvPr>
        </p:nvGraphicFramePr>
        <p:xfrm>
          <a:off x="467544" y="1412776"/>
          <a:ext cx="820891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540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92280" y="332656"/>
            <a:ext cx="1650014" cy="360040"/>
          </a:xfrm>
        </p:spPr>
        <p:txBody>
          <a:bodyPr>
            <a:normAutofit/>
          </a:bodyPr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3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4421" y="692696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Структура </a:t>
            </a:r>
            <a:r>
              <a:rPr lang="ru-RU" sz="2400" b="1" dirty="0" err="1"/>
              <a:t>доходів</a:t>
            </a:r>
            <a:r>
              <a:rPr lang="ru-RU" sz="2400" b="1" dirty="0"/>
              <a:t> </a:t>
            </a:r>
            <a:r>
              <a:rPr lang="ru-RU" sz="2400" b="1" dirty="0" err="1"/>
              <a:t>загального</a:t>
            </a:r>
            <a:r>
              <a:rPr lang="ru-RU" sz="2400" b="1" dirty="0"/>
              <a:t> фонду бюджету </a:t>
            </a:r>
            <a:r>
              <a:rPr lang="ru-RU" sz="2400" b="1" dirty="0" err="1" smtClean="0"/>
              <a:t>громади</a:t>
            </a:r>
            <a:r>
              <a:rPr lang="ru-RU" sz="2400" b="1" dirty="0" smtClean="0"/>
              <a:t> за 2019-2020 </a:t>
            </a:r>
            <a:r>
              <a:rPr lang="ru-RU" sz="2400" b="1" dirty="0" err="1" smtClean="0"/>
              <a:t>рр</a:t>
            </a:r>
            <a:r>
              <a:rPr lang="ru-RU" sz="2400" b="1" dirty="0" smtClean="0"/>
              <a:t>. </a:t>
            </a:r>
            <a:r>
              <a:rPr lang="ru-RU" sz="2400" b="1" dirty="0"/>
              <a:t>(</a:t>
            </a:r>
            <a:r>
              <a:rPr lang="ru-RU" sz="2400" b="1" dirty="0" err="1"/>
              <a:t>млн.грн</a:t>
            </a:r>
            <a:r>
              <a:rPr lang="ru-RU" sz="2400" b="1" dirty="0"/>
              <a:t>.)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8703425"/>
              </p:ext>
            </p:extLst>
          </p:nvPr>
        </p:nvGraphicFramePr>
        <p:xfrm>
          <a:off x="395536" y="1523693"/>
          <a:ext cx="8496944" cy="5001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3693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/>
              <a:t>Власні</a:t>
            </a:r>
            <a:r>
              <a:rPr lang="ru-RU" sz="2400" b="1" dirty="0"/>
              <a:t> доходи </a:t>
            </a:r>
            <a:r>
              <a:rPr lang="ru-RU" sz="2400" b="1" dirty="0" err="1" smtClean="0"/>
              <a:t>загального</a:t>
            </a:r>
            <a:r>
              <a:rPr lang="ru-RU" sz="2400" b="1" dirty="0" smtClean="0"/>
              <a:t> фонду бюджету </a:t>
            </a:r>
            <a:r>
              <a:rPr lang="ru-RU" sz="2400" b="1" dirty="0" err="1" smtClean="0"/>
              <a:t>громади</a:t>
            </a:r>
            <a:r>
              <a:rPr lang="ru-RU" sz="2400" b="1" dirty="0" smtClean="0"/>
              <a:t>  </a:t>
            </a:r>
          </a:p>
          <a:p>
            <a:pPr algn="ctr"/>
            <a:r>
              <a:rPr lang="ru-RU" sz="2400" b="1" dirty="0" smtClean="0"/>
              <a:t>за 2020 </a:t>
            </a:r>
            <a:r>
              <a:rPr lang="ru-RU" sz="2400" b="1" dirty="0"/>
              <a:t>р. (</a:t>
            </a:r>
            <a:r>
              <a:rPr lang="ru-RU" sz="2400" b="1" dirty="0" err="1"/>
              <a:t>млн.грн</a:t>
            </a:r>
            <a:r>
              <a:rPr lang="ru-RU" sz="2400" b="1" dirty="0"/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36296" y="407408"/>
            <a:ext cx="10634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Діаграма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5114958"/>
              </p:ext>
            </p:extLst>
          </p:nvPr>
        </p:nvGraphicFramePr>
        <p:xfrm>
          <a:off x="323528" y="1700808"/>
          <a:ext cx="8496943" cy="4680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4916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7236296" y="189894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5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395536" y="549934"/>
            <a:ext cx="7344816" cy="8871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err="1">
                <a:solidFill>
                  <a:schemeClr val="tx1"/>
                </a:solidFill>
              </a:rPr>
              <a:t>Динаміка</a:t>
            </a:r>
            <a:r>
              <a:rPr lang="ru-RU" sz="2400" b="1" dirty="0">
                <a:solidFill>
                  <a:schemeClr val="tx1"/>
                </a:solidFill>
              </a:rPr>
              <a:t> ПДФО бюджету </a:t>
            </a:r>
            <a:r>
              <a:rPr lang="uk-UA" sz="2400" b="1" dirty="0" smtClean="0">
                <a:solidFill>
                  <a:schemeClr val="tx1"/>
                </a:solidFill>
              </a:rPr>
              <a:t>громади </a:t>
            </a:r>
            <a:r>
              <a:rPr lang="uk-UA" sz="2400" b="1" dirty="0">
                <a:solidFill>
                  <a:schemeClr val="tx1"/>
                </a:solidFill>
              </a:rPr>
              <a:t>за </a:t>
            </a:r>
            <a:r>
              <a:rPr lang="uk-UA" sz="2400" b="1" dirty="0" smtClean="0">
                <a:solidFill>
                  <a:schemeClr val="tx1"/>
                </a:solidFill>
              </a:rPr>
              <a:t>2019-2020 </a:t>
            </a:r>
            <a:r>
              <a:rPr lang="uk-UA" sz="2400" b="1" dirty="0">
                <a:solidFill>
                  <a:schemeClr val="tx1"/>
                </a:solidFill>
              </a:rPr>
              <a:t>рр. </a:t>
            </a:r>
            <a:r>
              <a:rPr lang="ru-RU" sz="2400" b="1" dirty="0">
                <a:solidFill>
                  <a:schemeClr val="tx1"/>
                </a:solidFill>
              </a:rPr>
              <a:t>(</a:t>
            </a:r>
            <a:r>
              <a:rPr lang="ru-RU" sz="2400" b="1" dirty="0" err="1">
                <a:solidFill>
                  <a:schemeClr val="tx1"/>
                </a:solidFill>
              </a:rPr>
              <a:t>млн.грн</a:t>
            </a:r>
            <a:r>
              <a:rPr lang="uk-UA" sz="2400" b="1" dirty="0">
                <a:solidFill>
                  <a:schemeClr val="tx1"/>
                </a:solidFill>
              </a:rPr>
              <a:t>.</a:t>
            </a:r>
            <a:r>
              <a:rPr lang="ru-RU" sz="2400" b="1" dirty="0">
                <a:solidFill>
                  <a:schemeClr val="tx1"/>
                </a:solidFill>
              </a:rPr>
              <a:t>)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7962905"/>
              </p:ext>
            </p:extLst>
          </p:nvPr>
        </p:nvGraphicFramePr>
        <p:xfrm>
          <a:off x="323528" y="1628800"/>
          <a:ext cx="8424936" cy="4824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108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7236296" y="189894"/>
            <a:ext cx="1650014" cy="3600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r">
              <a:buNone/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6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413296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Структура </a:t>
            </a:r>
            <a:r>
              <a:rPr lang="ru-RU" sz="2400" b="1" dirty="0" err="1"/>
              <a:t>загального</a:t>
            </a:r>
            <a:r>
              <a:rPr lang="ru-RU" sz="2400" b="1" dirty="0"/>
              <a:t> фонду бюджету </a:t>
            </a:r>
            <a:endParaRPr lang="ru-RU" sz="2400" b="1" dirty="0" smtClean="0"/>
          </a:p>
          <a:p>
            <a:pPr algn="ctr"/>
            <a:r>
              <a:rPr lang="ru-RU" sz="2400" b="1" dirty="0" err="1" smtClean="0"/>
              <a:t>громади</a:t>
            </a:r>
            <a:r>
              <a:rPr lang="ru-RU" sz="2400" b="1" dirty="0" smtClean="0"/>
              <a:t> </a:t>
            </a:r>
            <a:r>
              <a:rPr lang="ru-RU" sz="2400" b="1" dirty="0"/>
              <a:t>за </a:t>
            </a:r>
            <a:r>
              <a:rPr lang="ru-RU" sz="2400" b="1" dirty="0" smtClean="0"/>
              <a:t>2020 </a:t>
            </a:r>
            <a:r>
              <a:rPr lang="ru-RU" sz="2400" b="1" dirty="0"/>
              <a:t>р. (</a:t>
            </a:r>
            <a:r>
              <a:rPr lang="ru-RU" sz="2400" b="1" dirty="0" err="1"/>
              <a:t>млн.грн</a:t>
            </a:r>
            <a:r>
              <a:rPr lang="ru-RU" sz="2400" b="1" dirty="0"/>
              <a:t>.)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620713"/>
              </p:ext>
            </p:extLst>
          </p:nvPr>
        </p:nvGraphicFramePr>
        <p:xfrm>
          <a:off x="251520" y="1340768"/>
          <a:ext cx="863479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2586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 noGrp="1"/>
          </p:cNvSpPr>
          <p:nvPr>
            <p:ph idx="1"/>
          </p:nvPr>
        </p:nvSpPr>
        <p:spPr>
          <a:xfrm>
            <a:off x="7236296" y="299203"/>
            <a:ext cx="1611701" cy="393493"/>
          </a:xfrm>
        </p:spPr>
        <p:txBody>
          <a:bodyPr>
            <a:normAutofit/>
          </a:bodyPr>
          <a:lstStyle/>
          <a:p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Діаграма 7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877361"/>
            <a:ext cx="83529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Структура міжбюджетних трансфертів загального фонду бюджету громади за 2020 рік (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млн.грн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3209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3274092"/>
              </p:ext>
            </p:extLst>
          </p:nvPr>
        </p:nvGraphicFramePr>
        <p:xfrm>
          <a:off x="422594" y="2060848"/>
          <a:ext cx="8352928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415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1117</TotalTime>
  <Words>287</Words>
  <Application>Microsoft Office PowerPoint</Application>
  <PresentationFormat>Экран (4:3)</PresentationFormat>
  <Paragraphs>59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Презентация PowerPoint</vt:lpstr>
      <vt:lpstr>ДОХОДИ БЮДЖЕТУ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ВИДАТКИ БЮДЖЕТУ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155</cp:revision>
  <cp:lastPrinted>2021-03-03T13:13:15Z</cp:lastPrinted>
  <dcterms:created xsi:type="dcterms:W3CDTF">2018-12-03T17:24:16Z</dcterms:created>
  <dcterms:modified xsi:type="dcterms:W3CDTF">2021-03-04T06:57:53Z</dcterms:modified>
</cp:coreProperties>
</file>