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6" r:id="rId1"/>
  </p:sldMasterIdLst>
  <p:sldIdLst>
    <p:sldId id="256" r:id="rId2"/>
    <p:sldId id="284" r:id="rId3"/>
    <p:sldId id="278" r:id="rId4"/>
    <p:sldId id="279" r:id="rId5"/>
    <p:sldId id="280" r:id="rId6"/>
    <p:sldId id="282" r:id="rId7"/>
    <p:sldId id="287" r:id="rId8"/>
    <p:sldId id="260" r:id="rId9"/>
    <p:sldId id="275" r:id="rId10"/>
    <p:sldId id="283" r:id="rId11"/>
    <p:sldId id="286" r:id="rId12"/>
    <p:sldId id="285" r:id="rId13"/>
    <p:sldId id="265" r:id="rId14"/>
    <p:sldId id="267" r:id="rId15"/>
    <p:sldId id="268" r:id="rId16"/>
    <p:sldId id="269" r:id="rId17"/>
    <p:sldId id="270" r:id="rId18"/>
    <p:sldId id="271" r:id="rId19"/>
    <p:sldId id="272" r:id="rId20"/>
    <p:sldId id="289" r:id="rId21"/>
    <p:sldId id="291" r:id="rId22"/>
    <p:sldId id="290" r:id="rId23"/>
    <p:sldId id="292" r:id="rId24"/>
    <p:sldId id="262" r:id="rId2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ABE9749-D374-418D-B745-6AB398782B41}">
          <p14:sldIdLst>
            <p14:sldId id="256"/>
          </p14:sldIdLst>
        </p14:section>
        <p14:section name="Раздел без заголовка" id="{89AA42A8-221A-4DD0-A194-DB36A4142F3A}">
          <p14:sldIdLst>
            <p14:sldId id="284"/>
            <p14:sldId id="278"/>
            <p14:sldId id="279"/>
            <p14:sldId id="280"/>
            <p14:sldId id="282"/>
            <p14:sldId id="287"/>
            <p14:sldId id="260"/>
            <p14:sldId id="275"/>
            <p14:sldId id="283"/>
            <p14:sldId id="286"/>
            <p14:sldId id="285"/>
            <p14:sldId id="265"/>
            <p14:sldId id="267"/>
            <p14:sldId id="268"/>
            <p14:sldId id="269"/>
            <p14:sldId id="270"/>
            <p14:sldId id="271"/>
            <p14:sldId id="272"/>
            <p14:sldId id="289"/>
            <p14:sldId id="291"/>
            <p14:sldId id="290"/>
            <p14:sldId id="292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44" y="-5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TEMP\&#1044;&#1110;&#1072;&#1075;&#1088;&#1072;&#1084;&#1080;-2019\&#1041;&#1070;&#1044;&#1046;&#1045;&#1058;-2019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../embeddings/oleObject3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400" dirty="0" err="1"/>
              <a:t>Всього</a:t>
            </a:r>
            <a:r>
              <a:rPr lang="ru-RU" sz="2400" dirty="0"/>
              <a:t> </a:t>
            </a:r>
            <a:r>
              <a:rPr lang="ru-RU" sz="2400" dirty="0" err="1"/>
              <a:t>доходів</a:t>
            </a:r>
            <a:r>
              <a:rPr lang="ru-RU" sz="2400" dirty="0"/>
              <a:t> - 2545,8 млн. грн.</a:t>
            </a:r>
          </a:p>
        </c:rich>
      </c:tx>
      <c:layout>
        <c:manualLayout>
          <c:xMode val="edge"/>
          <c:yMode val="edge"/>
          <c:x val="0.14635949540960094"/>
          <c:y val="6.3312053646460933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9607897102342197E-2"/>
          <c:y val="0.15075515113705323"/>
          <c:w val="0.59400849400571665"/>
          <c:h val="0.8226265457684188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Лист1!$B$153:$B$158</c:f>
              <c:strCache>
                <c:ptCount val="6"/>
                <c:pt idx="0">
                  <c:v>Державна міграційна служба</c:v>
                </c:pt>
                <c:pt idx="1">
                  <c:v>Державне агенство земельних ресурсів</c:v>
                </c:pt>
                <c:pt idx="2">
                  <c:v>Міністерство внутрішніх справ</c:v>
                </c:pt>
                <c:pt idx="3">
                  <c:v>Національна поліція України</c:v>
                </c:pt>
                <c:pt idx="4">
                  <c:v>Держархбудконтроль</c:v>
                </c:pt>
                <c:pt idx="5">
                  <c:v>Управління державної реєстрації МР</c:v>
                </c:pt>
              </c:strCache>
            </c:strRef>
          </c:cat>
          <c:val>
            <c:numRef>
              <c:f>Лист1!$C$153:$C$158</c:f>
              <c:numCache>
                <c:formatCode>General</c:formatCode>
                <c:ptCount val="6"/>
                <c:pt idx="0">
                  <c:v>10</c:v>
                </c:pt>
                <c:pt idx="1">
                  <c:v>1</c:v>
                </c:pt>
                <c:pt idx="2">
                  <c:v>1.5</c:v>
                </c:pt>
                <c:pt idx="3">
                  <c:v>1.5</c:v>
                </c:pt>
                <c:pt idx="4">
                  <c:v>0.5</c:v>
                </c:pt>
                <c:pt idx="5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2201856"/>
        <c:axId val="132056192"/>
      </c:barChart>
      <c:catAx>
        <c:axId val="1322018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32056192"/>
        <c:crosses val="autoZero"/>
        <c:auto val="1"/>
        <c:lblAlgn val="ctr"/>
        <c:lblOffset val="100"/>
        <c:noMultiLvlLbl val="0"/>
      </c:catAx>
      <c:valAx>
        <c:axId val="13205619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322018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Лист1!$C$124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Лист1!$B$125:$B$127</c:f>
              <c:strCache>
                <c:ptCount val="3"/>
                <c:pt idx="0">
                  <c:v>Кошти від продажу землі</c:v>
                </c:pt>
                <c:pt idx="1">
                  <c:v>Кошти від продажу майна </c:v>
                </c:pt>
                <c:pt idx="2">
                  <c:v>Кошти пайової участі</c:v>
                </c:pt>
              </c:strCache>
            </c:strRef>
          </c:cat>
          <c:val>
            <c:numRef>
              <c:f>Лист1!$C$125:$C$127</c:f>
              <c:numCache>
                <c:formatCode>General</c:formatCode>
                <c:ptCount val="3"/>
                <c:pt idx="0">
                  <c:v>9.1999999999999993</c:v>
                </c:pt>
                <c:pt idx="1">
                  <c:v>37.5</c:v>
                </c:pt>
                <c:pt idx="2">
                  <c:v>22.8</c:v>
                </c:pt>
              </c:numCache>
            </c:numRef>
          </c:val>
        </c:ser>
        <c:ser>
          <c:idx val="1"/>
          <c:order val="1"/>
          <c:tx>
            <c:strRef>
              <c:f>Лист1!$D$124</c:f>
              <c:strCache>
                <c:ptCount val="1"/>
                <c:pt idx="0">
                  <c:v>2020 р. -очік.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446284679853499E-3"/>
                  <c:y val="-1.29683303162393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856759146275998E-2"/>
                  <c:y val="-2.59366606324796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892569359706998E-3"/>
                  <c:y val="-7.78099818974362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Лист1!$B$125:$B$127</c:f>
              <c:strCache>
                <c:ptCount val="3"/>
                <c:pt idx="0">
                  <c:v>Кошти від продажу землі</c:v>
                </c:pt>
                <c:pt idx="1">
                  <c:v>Кошти від продажу майна </c:v>
                </c:pt>
                <c:pt idx="2">
                  <c:v>Кошти пайової участі</c:v>
                </c:pt>
              </c:strCache>
            </c:strRef>
          </c:cat>
          <c:val>
            <c:numRef>
              <c:f>Лист1!$D$125:$D$127</c:f>
              <c:numCache>
                <c:formatCode>General</c:formatCode>
                <c:ptCount val="3"/>
                <c:pt idx="0">
                  <c:v>9.6999999999999993</c:v>
                </c:pt>
                <c:pt idx="1">
                  <c:v>3.9</c:v>
                </c:pt>
                <c:pt idx="2">
                  <c:v>30.7</c:v>
                </c:pt>
              </c:numCache>
            </c:numRef>
          </c:val>
        </c:ser>
        <c:ser>
          <c:idx val="2"/>
          <c:order val="2"/>
          <c:tx>
            <c:strRef>
              <c:f>Лист1!$E$124</c:f>
              <c:strCache>
                <c:ptCount val="1"/>
                <c:pt idx="0">
                  <c:v>2021 р. - прогноз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4104744664224981E-3"/>
                  <c:y val="-5.1873321264957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820948932844942E-2"/>
                  <c:y val="-2.07493285059829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Лист1!$B$125:$B$127</c:f>
              <c:strCache>
                <c:ptCount val="3"/>
                <c:pt idx="0">
                  <c:v>Кошти від продажу землі</c:v>
                </c:pt>
                <c:pt idx="1">
                  <c:v>Кошти від продажу майна </c:v>
                </c:pt>
                <c:pt idx="2">
                  <c:v>Кошти пайової участі</c:v>
                </c:pt>
              </c:strCache>
            </c:strRef>
          </c:cat>
          <c:val>
            <c:numRef>
              <c:f>Лист1!$E$125:$E$127</c:f>
              <c:numCache>
                <c:formatCode>0.0</c:formatCode>
                <c:ptCount val="3"/>
                <c:pt idx="0" formatCode="General">
                  <c:v>8.5</c:v>
                </c:pt>
                <c:pt idx="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2142592"/>
        <c:axId val="132144128"/>
        <c:axId val="0"/>
      </c:bar3DChart>
      <c:catAx>
        <c:axId val="132142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2144128"/>
        <c:crosses val="autoZero"/>
        <c:auto val="1"/>
        <c:lblAlgn val="ctr"/>
        <c:lblOffset val="100"/>
        <c:noMultiLvlLbl val="0"/>
      </c:catAx>
      <c:valAx>
        <c:axId val="1321441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214259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6477893679413766"/>
          <c:y val="0.25113855813406355"/>
          <c:w val="0.22632849384615528"/>
          <c:h val="0.44325569217799321"/>
        </c:manualLayout>
      </c:layout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2996908063233145"/>
          <c:y val="6.9686105249064725E-3"/>
        </c:manualLayout>
      </c:layout>
      <c:overlay val="0"/>
      <c:txPr>
        <a:bodyPr/>
        <a:lstStyle/>
        <a:p>
          <a:pPr>
            <a:defRPr lang="ru-RU" sz="2400" b="1">
              <a:latin typeface="Arial Black" pitchFamily="34" charset="0"/>
            </a:defRPr>
          </a:pPr>
          <a:endParaRPr lang="ru-RU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ВИДАТКИ!$C$5</c:f>
              <c:strCache>
                <c:ptCount val="1"/>
                <c:pt idx="0">
                  <c:v>Видатки бюджету Тернопільської міської  територіальної громади на 2021 р, всього - 2711,6 млн.грн.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lang="ru-RU" sz="1400" b="1">
                      <a:latin typeface="Arial Black" pitchFamily="34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6D1-4E2D-9E5D-E8A4044FBBB0}"/>
                </c:ext>
              </c:extLst>
            </c:dLbl>
            <c:dLbl>
              <c:idx val="1"/>
              <c:layout>
                <c:manualLayout>
                  <c:x val="-1.2703036626316458E-2"/>
                  <c:y val="1.892297838048028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lang="ru-RU" sz="1600" b="1">
                      <a:latin typeface="Arial Black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6D1-4E2D-9E5D-E8A4044FBB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ru-RU" sz="16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ВИДАТКИ!$B$6:$B$7</c:f>
              <c:strCache>
                <c:ptCount val="2"/>
                <c:pt idx="0">
                  <c:v>Загальний фонд </c:v>
                </c:pt>
                <c:pt idx="1">
                  <c:v>Спеціальний фонд</c:v>
                </c:pt>
              </c:strCache>
            </c:strRef>
          </c:cat>
          <c:val>
            <c:numRef>
              <c:f>ВИДАТКИ!$C$6:$C$7</c:f>
              <c:numCache>
                <c:formatCode>General</c:formatCode>
                <c:ptCount val="2"/>
                <c:pt idx="0">
                  <c:v>2006.7</c:v>
                </c:pt>
                <c:pt idx="1">
                  <c:v>704.9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6D1-4E2D-9E5D-E8A4044FBB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81061701362869"/>
          <c:y val="0.16167314169810032"/>
          <c:w val="0.84263437758069792"/>
          <c:h val="0.82857867258726503"/>
        </c:manualLayout>
      </c:layout>
      <c:pie3DChart>
        <c:varyColors val="1"/>
        <c:ser>
          <c:idx val="0"/>
          <c:order val="0"/>
          <c:tx>
            <c:strRef>
              <c:f>ВИДАТКИ!$C$36</c:f>
              <c:strCache>
                <c:ptCount val="1"/>
                <c:pt idx="0">
                  <c:v>Видатки загального фонду в розрізі галузей  на 2019 р. (млн.грн)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prst="riblet"/>
            </a:sp3d>
          </c:spPr>
          <c:explosion val="17"/>
          <c:dLbls>
            <c:dLbl>
              <c:idx val="1"/>
              <c:layout>
                <c:manualLayout>
                  <c:x val="0.18294494692616833"/>
                  <c:y val="-0.13901033784195785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8.3782435343616735E-3"/>
                  <c:y val="8.8821436837249398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7.6161322021634972E-3"/>
                  <c:y val="-4.151103524462924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EAA-4288-A2BD-A223B62FF7AB}"/>
                </c:ext>
              </c:extLst>
            </c:dLbl>
            <c:dLbl>
              <c:idx val="4"/>
              <c:layout>
                <c:manualLayout>
                  <c:x val="7.3558397316589664E-3"/>
                  <c:y val="-2.748505880196937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EAA-4288-A2BD-A223B62FF7AB}"/>
                </c:ext>
              </c:extLst>
            </c:dLbl>
            <c:dLbl>
              <c:idx val="5"/>
              <c:layout>
                <c:manualLayout>
                  <c:x val="3.2044238831026167E-2"/>
                  <c:y val="-5.94145539256335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EAA-4288-A2BD-A223B62FF7AB}"/>
                </c:ext>
              </c:extLst>
            </c:dLbl>
            <c:dLbl>
              <c:idx val="6"/>
              <c:layout>
                <c:manualLayout>
                  <c:x val="3.0521000806593892E-2"/>
                  <c:y val="-8.154701607191247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ru-RU" sz="1400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ВИДАТКИ!$B$37:$B$44</c:f>
              <c:strCache>
                <c:ptCount val="8"/>
                <c:pt idx="0">
                  <c:v>Освіта</c:v>
                </c:pt>
                <c:pt idx="1">
                  <c:v>УЖКГ </c:v>
                </c:pt>
                <c:pt idx="2">
                  <c:v>Соціальний захист </c:v>
                </c:pt>
                <c:pt idx="3">
                  <c:v>Охорона здоров'я</c:v>
                </c:pt>
                <c:pt idx="4">
                  <c:v>Культура</c:v>
                </c:pt>
                <c:pt idx="5">
                  <c:v>Спорт </c:v>
                </c:pt>
                <c:pt idx="6">
                  <c:v>Транспорт</c:v>
                </c:pt>
                <c:pt idx="7">
                  <c:v>Інші</c:v>
                </c:pt>
              </c:strCache>
            </c:strRef>
          </c:cat>
          <c:val>
            <c:numRef>
              <c:f>ВИДАТКИ!$C$37:$C$44</c:f>
              <c:numCache>
                <c:formatCode>0.0</c:formatCode>
                <c:ptCount val="8"/>
                <c:pt idx="0">
                  <c:v>1177.9000000000001</c:v>
                </c:pt>
                <c:pt idx="1">
                  <c:v>189.6</c:v>
                </c:pt>
                <c:pt idx="2">
                  <c:v>103.9</c:v>
                </c:pt>
                <c:pt idx="3">
                  <c:v>73</c:v>
                </c:pt>
                <c:pt idx="4">
                  <c:v>76.099999999999994</c:v>
                </c:pt>
                <c:pt idx="5">
                  <c:v>58.8</c:v>
                </c:pt>
                <c:pt idx="6">
                  <c:v>109</c:v>
                </c:pt>
                <c:pt idx="7">
                  <c:v>218.4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EAA-4288-A2BD-A223B62FF7AB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zero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027614747786645"/>
          <c:y val="9.2969901338578007E-2"/>
          <c:w val="0.8415506514601826"/>
          <c:h val="0.81913852046054392"/>
        </c:manualLayout>
      </c:layout>
      <c:pie3DChart>
        <c:varyColors val="1"/>
        <c:ser>
          <c:idx val="0"/>
          <c:order val="0"/>
          <c:tx>
            <c:strRef>
              <c:f>ВИДАТКИ!$C$51</c:f>
              <c:strCache>
                <c:ptCount val="1"/>
                <c:pt idx="0">
                  <c:v>Видатки спеціального фонду в розрізі галузей на 2019 р. (млн.грн)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Lbls>
            <c:dLbl>
              <c:idx val="2"/>
              <c:layout>
                <c:manualLayout>
                  <c:x val="-4.637715062311084E-3"/>
                  <c:y val="0.14810509569740071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ru-RU" sz="1400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ВИДАТКИ!$B$52:$B$58</c:f>
              <c:strCache>
                <c:ptCount val="7"/>
                <c:pt idx="0">
                  <c:v>Освіта</c:v>
                </c:pt>
                <c:pt idx="1">
                  <c:v>УЖКГ </c:v>
                </c:pt>
                <c:pt idx="2">
                  <c:v>Охорона здоров'я</c:v>
                </c:pt>
                <c:pt idx="3">
                  <c:v>Культура</c:v>
                </c:pt>
                <c:pt idx="4">
                  <c:v>Спорт</c:v>
                </c:pt>
                <c:pt idx="5">
                  <c:v>Транспорт</c:v>
                </c:pt>
                <c:pt idx="6">
                  <c:v>Інші</c:v>
                </c:pt>
              </c:strCache>
            </c:strRef>
          </c:cat>
          <c:val>
            <c:numRef>
              <c:f>ВИДАТКИ!$C$52:$C$58</c:f>
              <c:numCache>
                <c:formatCode>0.0</c:formatCode>
                <c:ptCount val="7"/>
                <c:pt idx="0">
                  <c:v>82.3</c:v>
                </c:pt>
                <c:pt idx="1">
                  <c:v>477.7</c:v>
                </c:pt>
                <c:pt idx="2">
                  <c:v>5.9</c:v>
                </c:pt>
                <c:pt idx="3">
                  <c:v>5.4</c:v>
                </c:pt>
                <c:pt idx="4">
                  <c:v>24.2</c:v>
                </c:pt>
                <c:pt idx="5">
                  <c:v>37.1</c:v>
                </c:pt>
                <c:pt idx="6">
                  <c:v>72.3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DB2-4BDC-8E93-BEDD487D12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ВИДАТКИ!$C$66</c:f>
              <c:strCache>
                <c:ptCount val="1"/>
                <c:pt idx="0">
                  <c:v>Видатки загального фонду в розрізі видів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ru-RU"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ВИДАТКИ!$B$67:$B$69</c:f>
              <c:strCache>
                <c:ptCount val="3"/>
                <c:pt idx="0">
                  <c:v>З/п + нарах. на з/п</c:v>
                </c:pt>
                <c:pt idx="1">
                  <c:v>Енергоносії</c:v>
                </c:pt>
                <c:pt idx="2">
                  <c:v>Інші видатки</c:v>
                </c:pt>
              </c:strCache>
            </c:strRef>
          </c:cat>
          <c:val>
            <c:numRef>
              <c:f>ВИДАТКИ!$C$67:$C$69</c:f>
              <c:numCache>
                <c:formatCode>0.0</c:formatCode>
                <c:ptCount val="3"/>
                <c:pt idx="0">
                  <c:v>1341.1</c:v>
                </c:pt>
                <c:pt idx="1">
                  <c:v>117.7</c:v>
                </c:pt>
                <c:pt idx="2">
                  <c:v>1252.8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383-4A49-B0DD-AA664F3AB8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4890570048706073"/>
          <c:y val="0.21581821221913874"/>
          <c:w val="0.24220173015323226"/>
          <c:h val="0.44256320913653924"/>
        </c:manualLayout>
      </c:layout>
      <c:overlay val="0"/>
      <c:txPr>
        <a:bodyPr/>
        <a:lstStyle/>
        <a:p>
          <a:pPr>
            <a:defRPr lang="ru-RU" sz="1400" b="1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3"/>
              <c:layout>
                <c:manualLayout>
                  <c:x val="0.10647239760553906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ВИДАТКИ!$B$95:$B$98</c:f>
              <c:strCache>
                <c:ptCount val="4"/>
                <c:pt idx="0">
                  <c:v>Заробітна плата</c:v>
                </c:pt>
                <c:pt idx="1">
                  <c:v>Енергоносії</c:v>
                </c:pt>
                <c:pt idx="2">
                  <c:v>Капітальні видатки</c:v>
                </c:pt>
                <c:pt idx="3">
                  <c:v>Інші видатки</c:v>
                </c:pt>
              </c:strCache>
            </c:strRef>
          </c:cat>
          <c:val>
            <c:numRef>
              <c:f>ВИДАТКИ!$C$95:$C$98</c:f>
              <c:numCache>
                <c:formatCode>0.0</c:formatCode>
                <c:ptCount val="4"/>
                <c:pt idx="0">
                  <c:v>1017.8</c:v>
                </c:pt>
                <c:pt idx="1">
                  <c:v>77.5</c:v>
                </c:pt>
                <c:pt idx="2">
                  <c:v>34.9</c:v>
                </c:pt>
                <c:pt idx="3">
                  <c:v>130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290335261893978E-2"/>
          <c:y val="4.6981974670902774E-2"/>
          <c:w val="0.92323787385447209"/>
          <c:h val="0.89827713345276494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0.11740279095295204"/>
                  <c:y val="0.1176524734145080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1362537353399479"/>
                  <c:y val="-0.27511022855407791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ВИДАТКИ!$B$111:$B$115</c:f>
              <c:strCache>
                <c:ptCount val="5"/>
                <c:pt idx="0">
                  <c:v>Заробітна плата</c:v>
                </c:pt>
                <c:pt idx="1">
                  <c:v>Енергоносії</c:v>
                </c:pt>
                <c:pt idx="2">
                  <c:v>Капітальні видатки</c:v>
                </c:pt>
                <c:pt idx="3">
                  <c:v>Програма "Здоров"я громади"</c:v>
                </c:pt>
                <c:pt idx="4">
                  <c:v>Інші видатки</c:v>
                </c:pt>
              </c:strCache>
            </c:strRef>
          </c:cat>
          <c:val>
            <c:numRef>
              <c:f>ВИДАТКИ!$C$111:$C$115</c:f>
              <c:numCache>
                <c:formatCode>0.0</c:formatCode>
                <c:ptCount val="5"/>
                <c:pt idx="0">
                  <c:v>12.6</c:v>
                </c:pt>
                <c:pt idx="1">
                  <c:v>26.3</c:v>
                </c:pt>
                <c:pt idx="2">
                  <c:v>5.9</c:v>
                </c:pt>
                <c:pt idx="3">
                  <c:v>29.8</c:v>
                </c:pt>
                <c:pt idx="4">
                  <c:v>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ВИДАТКИ!$B$166:$B$170</c:f>
              <c:strCache>
                <c:ptCount val="5"/>
                <c:pt idx="0">
                  <c:v>Заробітна плата</c:v>
                </c:pt>
                <c:pt idx="1">
                  <c:v>Енергоносії</c:v>
                </c:pt>
                <c:pt idx="2">
                  <c:v>Пільгове перевезення</c:v>
                </c:pt>
                <c:pt idx="3">
                  <c:v>Програма "Турбота"</c:v>
                </c:pt>
                <c:pt idx="4">
                  <c:v>Інші видатки</c:v>
                </c:pt>
              </c:strCache>
            </c:strRef>
          </c:cat>
          <c:val>
            <c:numRef>
              <c:f>ВИДАТКИ!$C$166:$C$170</c:f>
              <c:numCache>
                <c:formatCode>0.0</c:formatCode>
                <c:ptCount val="5"/>
                <c:pt idx="0">
                  <c:v>23.2</c:v>
                </c:pt>
                <c:pt idx="1">
                  <c:v>0.6</c:v>
                </c:pt>
                <c:pt idx="2">
                  <c:v>56.5</c:v>
                </c:pt>
                <c:pt idx="3">
                  <c:v>16.600000000000001</c:v>
                </c:pt>
                <c:pt idx="4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1"/>
              <c:layout>
                <c:manualLayout>
                  <c:x val="-6.6776590350359932E-2"/>
                  <c:y val="6.670210379656454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ВИДАТКИ!$B$156:$B$161</c:f>
              <c:strCache>
                <c:ptCount val="6"/>
                <c:pt idx="0">
                  <c:v>Благоустрій міста</c:v>
                </c:pt>
                <c:pt idx="1">
                  <c:v>Будівництво і регіональний розвиток</c:v>
                </c:pt>
                <c:pt idx="2">
                  <c:v>Заходи з енергозбереження</c:v>
                </c:pt>
                <c:pt idx="3">
                  <c:v>Житловий фонд</c:v>
                </c:pt>
                <c:pt idx="4">
                  <c:v>Інші видатки</c:v>
                </c:pt>
                <c:pt idx="5">
                  <c:v>Парки</c:v>
                </c:pt>
              </c:strCache>
            </c:strRef>
          </c:cat>
          <c:val>
            <c:numRef>
              <c:f>ВИДАТКИ!$C$156:$C$161</c:f>
              <c:numCache>
                <c:formatCode>0.0</c:formatCode>
                <c:ptCount val="6"/>
                <c:pt idx="0">
                  <c:v>229.2</c:v>
                </c:pt>
                <c:pt idx="1">
                  <c:v>31.8</c:v>
                </c:pt>
                <c:pt idx="2">
                  <c:v>261</c:v>
                </c:pt>
                <c:pt idx="3">
                  <c:v>57.9</c:v>
                </c:pt>
                <c:pt idx="4">
                  <c:v>56.5</c:v>
                </c:pt>
                <c:pt idx="5">
                  <c:v>30.1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err="1"/>
              <a:t>Дохідна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smtClean="0"/>
              <a:t>бюджету (млн. грн.)</a:t>
            </a:r>
            <a:endParaRPr lang="ru-RU" dirty="0"/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Лист1!$B$5</c:f>
              <c:strCache>
                <c:ptCount val="1"/>
                <c:pt idx="0">
                  <c:v>Дохідна частина бюджету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0672920400148775E-2"/>
                  <c:y val="-5.3890617091928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7543026620230605E-2"/>
                  <c:y val="-5.8789764100285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Лист1!$C$4:$D$4</c:f>
              <c:strCache>
                <c:ptCount val="2"/>
                <c:pt idx="0">
                  <c:v>План 2020р. зі змінами</c:v>
                </c:pt>
                <c:pt idx="1">
                  <c:v>2021 р.- прогноз </c:v>
                </c:pt>
              </c:strCache>
            </c:strRef>
          </c:cat>
          <c:val>
            <c:numRef>
              <c:f>Лист1!$C$5:$D$5</c:f>
              <c:numCache>
                <c:formatCode>General</c:formatCode>
                <c:ptCount val="2"/>
                <c:pt idx="0">
                  <c:v>2613.8000000000002</c:v>
                </c:pt>
                <c:pt idx="1">
                  <c:v>2460.5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8222464"/>
        <c:axId val="188236544"/>
        <c:axId val="0"/>
      </c:bar3DChart>
      <c:catAx>
        <c:axId val="188222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88236544"/>
        <c:crosses val="autoZero"/>
        <c:auto val="1"/>
        <c:lblAlgn val="ctr"/>
        <c:lblOffset val="100"/>
        <c:noMultiLvlLbl val="0"/>
      </c:catAx>
      <c:valAx>
        <c:axId val="188236544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882224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54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ВИДАТКИ!$B$142:$B$145</c:f>
              <c:strCache>
                <c:ptCount val="4"/>
                <c:pt idx="0">
                  <c:v>Заробітна плата</c:v>
                </c:pt>
                <c:pt idx="1">
                  <c:v>Енергоносії</c:v>
                </c:pt>
                <c:pt idx="2">
                  <c:v>Капітальні видатки</c:v>
                </c:pt>
                <c:pt idx="3">
                  <c:v>Інші видатки</c:v>
                </c:pt>
              </c:strCache>
            </c:strRef>
          </c:cat>
          <c:val>
            <c:numRef>
              <c:f>ВИДАТКИ!$C$142:$C$145</c:f>
              <c:numCache>
                <c:formatCode>0.0</c:formatCode>
                <c:ptCount val="4"/>
                <c:pt idx="0">
                  <c:v>70.900000000000006</c:v>
                </c:pt>
                <c:pt idx="1">
                  <c:v>3.8</c:v>
                </c:pt>
                <c:pt idx="2">
                  <c:v>1.2</c:v>
                </c:pt>
                <c:pt idx="3">
                  <c:v>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553449805012242E-2"/>
          <c:y val="6.2499893174262675E-2"/>
          <c:w val="0.90937706544847186"/>
          <c:h val="0.88042696110688556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ВИДАТКИ!$B$128:$B$131</c:f>
              <c:strCache>
                <c:ptCount val="4"/>
                <c:pt idx="0">
                  <c:v>Заробітна плата</c:v>
                </c:pt>
                <c:pt idx="1">
                  <c:v>Енергоносії</c:v>
                </c:pt>
                <c:pt idx="2">
                  <c:v>Капітальні видатки</c:v>
                </c:pt>
                <c:pt idx="3">
                  <c:v>Інші видатки</c:v>
                </c:pt>
              </c:strCache>
            </c:strRef>
          </c:cat>
          <c:val>
            <c:numRef>
              <c:f>ВИДАТКИ!$C$128:$C$131</c:f>
              <c:numCache>
                <c:formatCode>0.0</c:formatCode>
                <c:ptCount val="4"/>
                <c:pt idx="0">
                  <c:v>45.6</c:v>
                </c:pt>
                <c:pt idx="1">
                  <c:v>6.6</c:v>
                </c:pt>
                <c:pt idx="2">
                  <c:v>21.5</c:v>
                </c:pt>
                <c:pt idx="3">
                  <c:v>9.3000000000000007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err="1"/>
              <a:t>Дохідна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фонду </a:t>
            </a:r>
            <a:r>
              <a:rPr lang="ru-RU" dirty="0" smtClean="0"/>
              <a:t>–</a:t>
            </a:r>
            <a:r>
              <a:rPr lang="ru-RU" dirty="0" err="1" smtClean="0"/>
              <a:t>всього</a:t>
            </a:r>
            <a:r>
              <a:rPr lang="ru-RU" dirty="0" smtClean="0"/>
              <a:t>, (</a:t>
            </a:r>
            <a:r>
              <a:rPr lang="ru-RU" dirty="0" err="1" smtClean="0"/>
              <a:t>млн.грн</a:t>
            </a:r>
            <a:r>
              <a:rPr lang="ru-RU" dirty="0" smtClean="0"/>
              <a:t>.) </a:t>
            </a:r>
            <a:endParaRPr lang="ru-RU" dirty="0"/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Лист1!$B$12</c:f>
              <c:strCache>
                <c:ptCount val="1"/>
                <c:pt idx="0">
                  <c:v>Дохідна частина загального фонду -всього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2942088560208286E-2"/>
                  <c:y val="-5.95532675301589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9874796520193406E-2"/>
                  <c:y val="-4.1229185213187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Лист1!$C$11:$D$11</c:f>
              <c:strCache>
                <c:ptCount val="2"/>
                <c:pt idx="0">
                  <c:v>Очікуване 2020р. (з врах. осв.суб.)</c:v>
                </c:pt>
                <c:pt idx="1">
                  <c:v>2021 р.- прогноз (з врах. осв. суб.)</c:v>
                </c:pt>
              </c:strCache>
            </c:strRef>
          </c:cat>
          <c:val>
            <c:numRef>
              <c:f>Лист1!$C$12:$D$12</c:f>
              <c:numCache>
                <c:formatCode>0.0</c:formatCode>
                <c:ptCount val="2"/>
                <c:pt idx="0">
                  <c:v>1986.2</c:v>
                </c:pt>
                <c:pt idx="1">
                  <c:v>2385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1631744"/>
        <c:axId val="131633536"/>
        <c:axId val="0"/>
      </c:bar3DChart>
      <c:catAx>
        <c:axId val="131631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1633536"/>
        <c:crosses val="autoZero"/>
        <c:auto val="1"/>
        <c:lblAlgn val="ctr"/>
        <c:lblOffset val="100"/>
        <c:noMultiLvlLbl val="0"/>
      </c:catAx>
      <c:valAx>
        <c:axId val="131633536"/>
        <c:scaling>
          <c:orientation val="minMax"/>
          <c:min val="0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163174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Arial Black" pitchFamily="34" charset="0"/>
              </a:defRPr>
            </a:pPr>
            <a:r>
              <a:rPr lang="ru-RU" sz="2400" dirty="0" err="1">
                <a:latin typeface="Arial Black" pitchFamily="34" charset="0"/>
              </a:rPr>
              <a:t>Власні</a:t>
            </a:r>
            <a:r>
              <a:rPr lang="ru-RU" sz="2400" dirty="0">
                <a:latin typeface="Arial Black" pitchFamily="34" charset="0"/>
              </a:rPr>
              <a:t> доходи </a:t>
            </a:r>
            <a:r>
              <a:rPr lang="ru-RU" sz="2400" dirty="0" err="1">
                <a:latin typeface="Arial Black" pitchFamily="34" charset="0"/>
              </a:rPr>
              <a:t>загального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smtClean="0">
                <a:latin typeface="Arial Black" pitchFamily="34" charset="0"/>
              </a:rPr>
              <a:t>фонду (</a:t>
            </a:r>
            <a:r>
              <a:rPr lang="ru-RU" sz="2400" dirty="0" err="1" smtClean="0">
                <a:latin typeface="Arial Black" pitchFamily="34" charset="0"/>
              </a:rPr>
              <a:t>млн.грн</a:t>
            </a:r>
            <a:r>
              <a:rPr lang="ru-RU" sz="2400" dirty="0" smtClean="0">
                <a:latin typeface="Arial Black" pitchFamily="34" charset="0"/>
              </a:rPr>
              <a:t>.) </a:t>
            </a:r>
            <a:endParaRPr lang="ru-RU" sz="2400" dirty="0">
              <a:latin typeface="Arial Black" pitchFamily="34" charset="0"/>
            </a:endParaRPr>
          </a:p>
        </c:rich>
      </c:tx>
      <c:layout>
        <c:manualLayout>
          <c:xMode val="edge"/>
          <c:yMode val="edge"/>
          <c:x val="0.20975762263576692"/>
          <c:y val="1.3923891497435958E-2"/>
        </c:manualLayout>
      </c:layout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'[Диаграмма в Microsoft PowerPoint]Лист1'!$B$17</c:f>
              <c:strCache>
                <c:ptCount val="1"/>
                <c:pt idx="0">
                  <c:v>Власні доходи загального фонду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PowerPoint]Лист1'!$C$16:$D$16</c:f>
              <c:strCache>
                <c:ptCount val="2"/>
                <c:pt idx="0">
                  <c:v>Очікуване 2020 р.</c:v>
                </c:pt>
                <c:pt idx="1">
                  <c:v>2021 р.- прогноз </c:v>
                </c:pt>
              </c:strCache>
            </c:strRef>
          </c:cat>
          <c:val>
            <c:numRef>
              <c:f>'[Диаграмма в Microsoft PowerPoint]Лист1'!$C$17:$D$17</c:f>
              <c:numCache>
                <c:formatCode>0.0</c:formatCode>
                <c:ptCount val="2"/>
                <c:pt idx="0" formatCode="General">
                  <c:v>1606.3</c:v>
                </c:pt>
                <c:pt idx="1">
                  <c:v>1881.2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153998848"/>
        <c:axId val="154000384"/>
        <c:axId val="0"/>
      </c:bar3DChart>
      <c:catAx>
        <c:axId val="153998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54000384"/>
        <c:crosses val="autoZero"/>
        <c:auto val="1"/>
        <c:lblAlgn val="ctr"/>
        <c:lblOffset val="100"/>
        <c:noMultiLvlLbl val="0"/>
      </c:catAx>
      <c:valAx>
        <c:axId val="154000384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539988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258740558848414E-2"/>
          <c:y val="2.6184392210389321E-2"/>
          <c:w val="0.59748704722135038"/>
          <c:h val="0.93325282642692287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Lbls>
            <c:dLbl>
              <c:idx val="2"/>
              <c:layout>
                <c:manualLayout>
                  <c:x val="-8.7182230470757877E-2"/>
                  <c:y val="4.168088363954505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10734153031564295"/>
                  <c:y val="-6.299686497521142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2.2605202945818949E-2"/>
                  <c:y val="-8.275517643627880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0.13116063265055472"/>
                  <c:y val="-2.835702828813065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'[Диаграмма в Microsoft PowerPoint]Лист1'!$B$21:$B$26</c:f>
              <c:strCache>
                <c:ptCount val="6"/>
                <c:pt idx="0">
                  <c:v>ПДФО</c:v>
                </c:pt>
                <c:pt idx="1">
                  <c:v>Місцеві податки і збори</c:v>
                </c:pt>
                <c:pt idx="2">
                  <c:v>Акцизний податок з роздрібного продажу підакц. товарів</c:v>
                </c:pt>
                <c:pt idx="3">
                  <c:v>Плата за надання адмінпослуг</c:v>
                </c:pt>
                <c:pt idx="4">
                  <c:v>Орендна плата за користування ком. майном</c:v>
                </c:pt>
                <c:pt idx="5">
                  <c:v>Інші</c:v>
                </c:pt>
              </c:strCache>
            </c:strRef>
          </c:cat>
          <c:val>
            <c:numRef>
              <c:f>'[Диаграмма в Microsoft PowerPoint]Лист1'!$C$21:$C$26</c:f>
              <c:numCache>
                <c:formatCode>0.0</c:formatCode>
                <c:ptCount val="6"/>
                <c:pt idx="0">
                  <c:v>1279.3</c:v>
                </c:pt>
                <c:pt idx="1">
                  <c:v>492.8</c:v>
                </c:pt>
                <c:pt idx="2">
                  <c:v>71.599999999999994</c:v>
                </c:pt>
                <c:pt idx="3">
                  <c:v>15</c:v>
                </c:pt>
                <c:pt idx="4">
                  <c:v>6</c:v>
                </c:pt>
                <c:pt idx="5">
                  <c:v>16.5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101600" prst="riblet"/>
            </a:sp3d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PowerPoint]Лист1'!$C$139:$C$145</c:f>
              <c:strCach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2020-очік.</c:v>
                </c:pt>
                <c:pt idx="6">
                  <c:v>прогноз 2021</c:v>
                </c:pt>
              </c:strCache>
            </c:strRef>
          </c:cat>
          <c:val>
            <c:numRef>
              <c:f>'[Диаграмма в Microsoft PowerPoint]Лист1'!$D$139:$D$145</c:f>
              <c:numCache>
                <c:formatCode>General</c:formatCode>
                <c:ptCount val="7"/>
                <c:pt idx="0">
                  <c:v>292.7</c:v>
                </c:pt>
                <c:pt idx="1">
                  <c:v>423.4</c:v>
                </c:pt>
                <c:pt idx="2">
                  <c:v>617.20000000000005</c:v>
                </c:pt>
                <c:pt idx="3">
                  <c:v>751.9</c:v>
                </c:pt>
                <c:pt idx="4" formatCode="0.0">
                  <c:v>922.1</c:v>
                </c:pt>
                <c:pt idx="5" formatCode="0.0">
                  <c:v>1031</c:v>
                </c:pt>
                <c:pt idx="6">
                  <c:v>1279.3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0873600"/>
        <c:axId val="131006464"/>
        <c:axId val="0"/>
      </c:bar3DChart>
      <c:catAx>
        <c:axId val="130873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1006464"/>
        <c:crosses val="autoZero"/>
        <c:auto val="1"/>
        <c:lblAlgn val="ctr"/>
        <c:lblOffset val="100"/>
        <c:noMultiLvlLbl val="0"/>
      </c:catAx>
      <c:valAx>
        <c:axId val="1310064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08736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584683314439991E-2"/>
          <c:y val="3.3157699168422497E-2"/>
          <c:w val="0.74848480453990851"/>
          <c:h val="0.890566088230177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'[Диаграмма в Microsoft PowerPoint]Лист1'!$B$164</c:f>
              <c:strCache>
                <c:ptCount val="1"/>
                <c:pt idx="0">
                  <c:v>Акцизний податок з роздрібного продажу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'[Диаграмма в Microsoft PowerPoint]Лист1'!$C$163:$G$163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'[Диаграмма в Microsoft PowerPoint]Лист1'!$C$164:$G$164</c:f>
              <c:numCache>
                <c:formatCode>General</c:formatCode>
                <c:ptCount val="5"/>
                <c:pt idx="0">
                  <c:v>70</c:v>
                </c:pt>
                <c:pt idx="1">
                  <c:v>70</c:v>
                </c:pt>
                <c:pt idx="2">
                  <c:v>64.3</c:v>
                </c:pt>
                <c:pt idx="3">
                  <c:v>66.3</c:v>
                </c:pt>
                <c:pt idx="4">
                  <c:v>71.599999999999994</c:v>
                </c:pt>
              </c:numCache>
            </c:numRef>
          </c:val>
        </c:ser>
        <c:ser>
          <c:idx val="1"/>
          <c:order val="1"/>
          <c:tx>
            <c:strRef>
              <c:f>'[Диаграмма в Microsoft PowerPoint]Лист1'!$B$165</c:f>
              <c:strCache>
                <c:ptCount val="1"/>
                <c:pt idx="0">
                  <c:v>Акцизний податок з ввезеного і виробленого палива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'[Диаграмма в Microsoft PowerPoint]Лист1'!$C$163:$G$163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'[Диаграмма в Microsoft PowerPoint]Лист1'!$C$165:$G$165</c:f>
              <c:numCache>
                <c:formatCode>General</c:formatCode>
                <c:ptCount val="5"/>
                <c:pt idx="0">
                  <c:v>51.6</c:v>
                </c:pt>
                <c:pt idx="1">
                  <c:v>58.7</c:v>
                </c:pt>
                <c:pt idx="2">
                  <c:v>59</c:v>
                </c:pt>
                <c:pt idx="3">
                  <c:v>68.900000000000006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1038208"/>
        <c:axId val="131040000"/>
        <c:axId val="0"/>
      </c:bar3DChart>
      <c:catAx>
        <c:axId val="131038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1040000"/>
        <c:crosses val="autoZero"/>
        <c:auto val="1"/>
        <c:lblAlgn val="ctr"/>
        <c:lblOffset val="100"/>
        <c:noMultiLvlLbl val="0"/>
      </c:catAx>
      <c:valAx>
        <c:axId val="1310400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10382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479897022258096"/>
          <c:y val="6.4897630225408037E-2"/>
          <c:w val="0.1758362885933028"/>
          <c:h val="0.83098791901820546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Лист1!$C$168</c:f>
              <c:strCache>
                <c:ptCount val="1"/>
                <c:pt idx="0">
                  <c:v>Місцеві податки і збори на 2021 рік - 492,8 млн.грн.</c:v>
                </c:pt>
              </c:strCache>
            </c:strRef>
          </c:tx>
          <c:explosion val="31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Лист1!$B$169:$B$172</c:f>
              <c:strCache>
                <c:ptCount val="4"/>
                <c:pt idx="0">
                  <c:v>Податок на майно</c:v>
                </c:pt>
                <c:pt idx="1">
                  <c:v>Єдиний податок</c:v>
                </c:pt>
                <c:pt idx="2">
                  <c:v>Збір за місця для паркування автотранспортних засобів</c:v>
                </c:pt>
                <c:pt idx="3">
                  <c:v>Туристичний збір</c:v>
                </c:pt>
              </c:strCache>
            </c:strRef>
          </c:cat>
          <c:val>
            <c:numRef>
              <c:f>Лист1!$C$169:$C$172</c:f>
              <c:numCache>
                <c:formatCode>0.0</c:formatCode>
                <c:ptCount val="4"/>
                <c:pt idx="0">
                  <c:v>175.9</c:v>
                </c:pt>
                <c:pt idx="1">
                  <c:v>314.39999999999998</c:v>
                </c:pt>
                <c:pt idx="2">
                  <c:v>2</c:v>
                </c:pt>
                <c:pt idx="3">
                  <c:v>0.5</c:v>
                </c:pt>
              </c:numCache>
            </c:numRef>
          </c:val>
        </c:ser>
        <c:ser>
          <c:idx val="1"/>
          <c:order val="1"/>
          <c:tx>
            <c:strRef>
              <c:f>Лист1!$D$168</c:f>
              <c:strCache>
                <c:ptCount val="1"/>
              </c:strCache>
            </c:strRef>
          </c:tx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cat>
            <c:strRef>
              <c:f>Лист1!$B$169:$B$172</c:f>
              <c:strCache>
                <c:ptCount val="4"/>
                <c:pt idx="0">
                  <c:v>Податок на майно</c:v>
                </c:pt>
                <c:pt idx="1">
                  <c:v>Єдиний податок</c:v>
                </c:pt>
                <c:pt idx="2">
                  <c:v>Збір за місця для паркування автотранспортних засобів</c:v>
                </c:pt>
                <c:pt idx="3">
                  <c:v>Туристичний збір</c:v>
                </c:pt>
              </c:strCache>
            </c:strRef>
          </c:cat>
          <c:val>
            <c:numRef>
              <c:f>Лист1!$D$169:$D$173</c:f>
              <c:numCache>
                <c:formatCode>General</c:formatCode>
                <c:ptCount val="5"/>
                <c:pt idx="0">
                  <c:v>127810.6</c:v>
                </c:pt>
                <c:pt idx="1">
                  <c:v>239850.4</c:v>
                </c:pt>
                <c:pt idx="2">
                  <c:v>1844.7</c:v>
                </c:pt>
                <c:pt idx="3">
                  <c:v>180</c:v>
                </c:pt>
                <c:pt idx="4">
                  <c:v>369685.7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egendEntry>
        <c:idx val="4"/>
        <c:delete val="1"/>
      </c:legendEntry>
      <c:layout>
        <c:manualLayout>
          <c:xMode val="edge"/>
          <c:yMode val="edge"/>
          <c:x val="0.66646539740215605"/>
          <c:y val="4.064761025223651E-2"/>
          <c:w val="0.26351246719160104"/>
          <c:h val="0.95882763061448972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Лист1!$B$78</c:f>
              <c:strCache>
                <c:ptCount val="1"/>
                <c:pt idx="0">
                  <c:v>Плата за надання інших адміністративних послуг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Лист1!$C$77:$E$77</c:f>
              <c:strCache>
                <c:ptCount val="3"/>
                <c:pt idx="0">
                  <c:v>2019</c:v>
                </c:pt>
                <c:pt idx="1">
                  <c:v>Очікуване 2020 </c:v>
                </c:pt>
                <c:pt idx="2">
                  <c:v>Прогноз 2021</c:v>
                </c:pt>
              </c:strCache>
            </c:strRef>
          </c:cat>
          <c:val>
            <c:numRef>
              <c:f>Лист1!$C$78:$E$78</c:f>
              <c:numCache>
                <c:formatCode>0.0</c:formatCode>
                <c:ptCount val="3"/>
                <c:pt idx="0">
                  <c:v>20.2</c:v>
                </c:pt>
                <c:pt idx="1">
                  <c:v>10.6</c:v>
                </c:pt>
                <c:pt idx="2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1950848"/>
        <c:axId val="131952640"/>
        <c:axId val="0"/>
      </c:bar3DChart>
      <c:catAx>
        <c:axId val="131950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1952640"/>
        <c:crosses val="autoZero"/>
        <c:auto val="1"/>
        <c:lblAlgn val="ctr"/>
        <c:lblOffset val="100"/>
        <c:noMultiLvlLbl val="0"/>
      </c:catAx>
      <c:valAx>
        <c:axId val="131952640"/>
        <c:scaling>
          <c:orientation val="minMax"/>
          <c:min val="0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19508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0.16332</cdr:x>
      <cdr:y>0.19539</cdr:y>
    </cdr:from>
    <cdr:to>
      <cdr:x>0.81307</cdr:x>
      <cdr:y>0.26206</cdr:y>
    </cdr:to>
    <cdr:sp macro="" textlink="">
      <cdr:nvSpPr>
        <cdr:cNvPr id="2" name="Стрелка вправо 1"/>
        <cdr:cNvSpPr/>
      </cdr:nvSpPr>
      <cdr:spPr>
        <a:xfrm xmlns:a="http://schemas.openxmlformats.org/drawingml/2006/main" rot="20458880">
          <a:off x="1387743" y="1055238"/>
          <a:ext cx="5520850" cy="360040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FF00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2FC5010-C930-45BD-8480-FB58A0053AA4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E1B2FA3-4717-40E7-AE56-B11DA8EEE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FC5010-C930-45BD-8480-FB58A0053AA4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1B2FA3-4717-40E7-AE56-B11DA8EEE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FC5010-C930-45BD-8480-FB58A0053AA4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1B2FA3-4717-40E7-AE56-B11DA8EEE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FC5010-C930-45BD-8480-FB58A0053AA4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1B2FA3-4717-40E7-AE56-B11DA8EEE3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FC5010-C930-45BD-8480-FB58A0053AA4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1B2FA3-4717-40E7-AE56-B11DA8EEE3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FC5010-C930-45BD-8480-FB58A0053AA4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1B2FA3-4717-40E7-AE56-B11DA8EEE3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FC5010-C930-45BD-8480-FB58A0053AA4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1B2FA3-4717-40E7-AE56-B11DA8EEE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FC5010-C930-45BD-8480-FB58A0053AA4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1B2FA3-4717-40E7-AE56-B11DA8EEE3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FC5010-C930-45BD-8480-FB58A0053AA4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1B2FA3-4717-40E7-AE56-B11DA8EEE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2FC5010-C930-45BD-8480-FB58A0053AA4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1B2FA3-4717-40E7-AE56-B11DA8EEE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FC5010-C930-45BD-8480-FB58A0053AA4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E1B2FA3-4717-40E7-AE56-B11DA8EEE3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2FC5010-C930-45BD-8480-FB58A0053AA4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E1B2FA3-4717-40E7-AE56-B11DA8EEE3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olidDmnd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95536" y="1052736"/>
            <a:ext cx="8183880" cy="2520280"/>
          </a:xfrm>
        </p:spPr>
        <p:txBody>
          <a:bodyPr>
            <a:noAutofit/>
          </a:bodyPr>
          <a:lstStyle/>
          <a:p>
            <a:r>
              <a:rPr lang="uk-UA" sz="4800" b="1" dirty="0" smtClean="0">
                <a:solidFill>
                  <a:schemeClr val="bg2">
                    <a:lumMod val="25000"/>
                  </a:schemeClr>
                </a:solidFill>
              </a:rPr>
              <a:t>БЮДЖЕТ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uk-UA" sz="4800" b="1" dirty="0" smtClean="0">
                <a:solidFill>
                  <a:schemeClr val="bg2">
                    <a:lumMod val="25000"/>
                  </a:schemeClr>
                </a:solidFill>
              </a:rPr>
              <a:t>Тернопільської міської територіальної громади на 2021 </a:t>
            </a:r>
            <a:r>
              <a:rPr lang="uk-UA" sz="4800" b="1" dirty="0">
                <a:solidFill>
                  <a:schemeClr val="bg2">
                    <a:lumMod val="25000"/>
                  </a:schemeClr>
                </a:solidFill>
              </a:rPr>
              <a:t>рік</a:t>
            </a:r>
            <a:endParaRPr lang="ru-RU" sz="4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77072"/>
            <a:ext cx="8183880" cy="1512168"/>
          </a:xfrm>
        </p:spPr>
        <p:txBody>
          <a:bodyPr>
            <a:normAutofit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4" y="3714752"/>
            <a:ext cx="3743908" cy="249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2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29" y="620534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Black" pitchFamily="34" charset="0"/>
              </a:rPr>
              <a:t>Плата за </a:t>
            </a:r>
            <a:r>
              <a:rPr lang="ru-RU" sz="2400" dirty="0" err="1">
                <a:latin typeface="Arial Black" pitchFamily="34" charset="0"/>
              </a:rPr>
              <a:t>надання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інших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адміністративних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послуг</a:t>
            </a:r>
            <a:r>
              <a:rPr lang="ru-RU" sz="2400" dirty="0">
                <a:latin typeface="Arial Black" pitchFamily="34" charset="0"/>
              </a:rPr>
              <a:t> (</a:t>
            </a:r>
            <a:r>
              <a:rPr lang="ru-RU" sz="2400" dirty="0" err="1">
                <a:latin typeface="Arial Black" pitchFamily="34" charset="0"/>
              </a:rPr>
              <a:t>млн.грн</a:t>
            </a:r>
            <a:r>
              <a:rPr lang="ru-RU" sz="2400" dirty="0">
                <a:latin typeface="Arial Black" pitchFamily="34" charset="0"/>
              </a:rPr>
              <a:t>.)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264187" y="1181519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u="sng" dirty="0"/>
              <a:t>з</a:t>
            </a:r>
            <a:r>
              <a:rPr lang="uk-UA" b="1" u="sng" dirty="0" smtClean="0"/>
              <a:t> них:</a:t>
            </a:r>
            <a:endParaRPr lang="ru-RU" b="1" u="sng" dirty="0"/>
          </a:p>
        </p:txBody>
      </p:sp>
      <p:sp>
        <p:nvSpPr>
          <p:cNvPr id="7" name="Правая фигурная скобка 6"/>
          <p:cNvSpPr/>
          <p:nvPr/>
        </p:nvSpPr>
        <p:spPr>
          <a:xfrm rot="16200000">
            <a:off x="6444207" y="44625"/>
            <a:ext cx="720080" cy="3888431"/>
          </a:xfrm>
          <a:prstGeom prst="rightBrac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236296" y="276747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8</a:t>
            </a:r>
            <a:endParaRPr lang="ru-RU" sz="1400" b="1" dirty="0"/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4071635"/>
              </p:ext>
            </p:extLst>
          </p:nvPr>
        </p:nvGraphicFramePr>
        <p:xfrm>
          <a:off x="179512" y="1567828"/>
          <a:ext cx="4450785" cy="4309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4886538"/>
              </p:ext>
            </p:extLst>
          </p:nvPr>
        </p:nvGraphicFramePr>
        <p:xfrm>
          <a:off x="4884888" y="2420888"/>
          <a:ext cx="3838717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6865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548680"/>
            <a:ext cx="8712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latin typeface="Arial Black" pitchFamily="34" charset="0"/>
              </a:rPr>
              <a:t>Порівняльна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таблиця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надходжень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коштів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smtClean="0">
                <a:latin typeface="Arial Black" pitchFamily="34" charset="0"/>
              </a:rPr>
              <a:t>до б-ту </a:t>
            </a:r>
            <a:r>
              <a:rPr lang="ru-RU" sz="2400" b="1" dirty="0" err="1">
                <a:latin typeface="Arial Black" pitchFamily="34" charset="0"/>
              </a:rPr>
              <a:t>розвитку</a:t>
            </a:r>
            <a:r>
              <a:rPr lang="ru-RU" sz="2400" b="1" dirty="0">
                <a:latin typeface="Arial Black" pitchFamily="34" charset="0"/>
              </a:rPr>
              <a:t> у </a:t>
            </a:r>
            <a:r>
              <a:rPr lang="ru-RU" sz="2400" b="1" dirty="0" smtClean="0">
                <a:latin typeface="Arial Black" pitchFamily="34" charset="0"/>
              </a:rPr>
              <a:t>2020 </a:t>
            </a:r>
            <a:r>
              <a:rPr lang="ru-RU" sz="2400" b="1" dirty="0">
                <a:latin typeface="Arial Black" pitchFamily="34" charset="0"/>
              </a:rPr>
              <a:t>р. </a:t>
            </a:r>
            <a:r>
              <a:rPr lang="ru-RU" sz="2400" b="1" dirty="0" smtClean="0">
                <a:latin typeface="Arial Black" pitchFamily="34" charset="0"/>
              </a:rPr>
              <a:t>та </a:t>
            </a:r>
            <a:r>
              <a:rPr lang="ru-RU" sz="2400" b="1" dirty="0">
                <a:latin typeface="Arial Black" pitchFamily="34" charset="0"/>
              </a:rPr>
              <a:t>прогноз на </a:t>
            </a:r>
            <a:r>
              <a:rPr lang="ru-RU" sz="2400" b="1" dirty="0" smtClean="0">
                <a:latin typeface="Arial Black" pitchFamily="34" charset="0"/>
              </a:rPr>
              <a:t>2021 </a:t>
            </a:r>
            <a:r>
              <a:rPr lang="ru-RU" sz="2400" b="1" dirty="0">
                <a:latin typeface="Arial Black" pitchFamily="34" charset="0"/>
              </a:rPr>
              <a:t>р</a:t>
            </a:r>
            <a:r>
              <a:rPr lang="ru-RU" sz="2400" b="1" dirty="0" smtClean="0">
                <a:latin typeface="Arial Black" pitchFamily="34" charset="0"/>
              </a:rPr>
              <a:t>. (</a:t>
            </a:r>
            <a:r>
              <a:rPr lang="ru-RU" sz="2400" b="1" dirty="0" err="1" smtClean="0">
                <a:latin typeface="Arial Black" pitchFamily="34" charset="0"/>
              </a:rPr>
              <a:t>млн.грн</a:t>
            </a:r>
            <a:r>
              <a:rPr lang="ru-RU" sz="2400" b="1" dirty="0" smtClean="0">
                <a:latin typeface="Arial Black" pitchFamily="34" charset="0"/>
              </a:rPr>
              <a:t>)</a:t>
            </a:r>
            <a:endParaRPr lang="ru-RU" sz="2400" b="1" dirty="0">
              <a:latin typeface="Arial Black" pitchFamily="34" charset="0"/>
            </a:endParaRPr>
          </a:p>
          <a:p>
            <a:pPr algn="ctr"/>
            <a:endParaRPr lang="ru-RU" sz="24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36296" y="276747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9</a:t>
            </a:r>
            <a:endParaRPr lang="ru-RU" sz="1400" b="1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2257619"/>
              </p:ext>
            </p:extLst>
          </p:nvPr>
        </p:nvGraphicFramePr>
        <p:xfrm>
          <a:off x="323528" y="1484784"/>
          <a:ext cx="856895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6872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3284984"/>
            <a:ext cx="7175351" cy="1793167"/>
          </a:xfrm>
        </p:spPr>
        <p:txBody>
          <a:bodyPr>
            <a:noAutofit/>
          </a:bodyPr>
          <a:lstStyle/>
          <a:p>
            <a:r>
              <a:rPr lang="uk-UA" sz="6600" dirty="0" smtClean="0">
                <a:solidFill>
                  <a:srgbClr val="0070C0"/>
                </a:solidFill>
                <a:latin typeface="Arial Black" pitchFamily="34" charset="0"/>
              </a:rPr>
              <a:t>ВИДАТКИ БЮДЖЕТУ</a:t>
            </a:r>
            <a:endParaRPr lang="ru-RU" sz="66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3605843" cy="346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6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36296" y="276747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10</a:t>
            </a:r>
          </a:p>
          <a:p>
            <a:pPr algn="r"/>
            <a:r>
              <a:rPr lang="uk-UA" sz="1400" b="1" dirty="0" smtClean="0"/>
              <a:t> </a:t>
            </a:r>
            <a:endParaRPr lang="ru-RU" sz="1400" b="1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2183413"/>
              </p:ext>
            </p:extLst>
          </p:nvPr>
        </p:nvGraphicFramePr>
        <p:xfrm>
          <a:off x="492056" y="769938"/>
          <a:ext cx="8112391" cy="5467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27933" y="54790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</a:t>
            </a:r>
            <a:r>
              <a:rPr lang="uk-UA" sz="1400" b="1" dirty="0" smtClean="0"/>
              <a:t>11</a:t>
            </a:r>
            <a:endParaRPr lang="ru-RU" sz="1400" b="1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0056130"/>
              </p:ext>
            </p:extLst>
          </p:nvPr>
        </p:nvGraphicFramePr>
        <p:xfrm>
          <a:off x="323528" y="362567"/>
          <a:ext cx="8632597" cy="6018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95536" y="404664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uk-UA" sz="2400" dirty="0">
                <a:latin typeface="Arial Black" pitchFamily="34" charset="0"/>
              </a:rPr>
              <a:t>Видатки </a:t>
            </a:r>
            <a:r>
              <a:rPr lang="uk-UA" sz="2400" dirty="0" smtClean="0">
                <a:latin typeface="Arial Black" pitchFamily="34" charset="0"/>
              </a:rPr>
              <a:t>загального </a:t>
            </a:r>
            <a:r>
              <a:rPr lang="uk-UA" sz="2400" dirty="0">
                <a:latin typeface="Arial Black" pitchFamily="34" charset="0"/>
              </a:rPr>
              <a:t>фонду в розрізі галузей на </a:t>
            </a:r>
            <a:r>
              <a:rPr lang="uk-UA" sz="2400" dirty="0" smtClean="0">
                <a:latin typeface="Arial Black" pitchFamily="34" charset="0"/>
              </a:rPr>
              <a:t>2021 </a:t>
            </a:r>
            <a:r>
              <a:rPr lang="uk-UA" sz="2400" dirty="0">
                <a:latin typeface="Arial Black" pitchFamily="34" charset="0"/>
              </a:rPr>
              <a:t>р. </a:t>
            </a:r>
            <a:r>
              <a:rPr lang="uk-UA" sz="2400" dirty="0" smtClean="0">
                <a:latin typeface="Arial Black" pitchFamily="34" charset="0"/>
              </a:rPr>
              <a:t>– 2006,7 </a:t>
            </a:r>
            <a:r>
              <a:rPr lang="uk-UA" sz="2400" dirty="0" err="1" smtClean="0">
                <a:latin typeface="Arial Black" pitchFamily="34" charset="0"/>
              </a:rPr>
              <a:t>млн.грн</a:t>
            </a:r>
            <a:r>
              <a:rPr lang="uk-UA" sz="2400" dirty="0">
                <a:latin typeface="Arial Black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04664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uk-UA" sz="2400" dirty="0">
                <a:latin typeface="Arial Black" pitchFamily="34" charset="0"/>
              </a:rPr>
              <a:t>Видатки спеціального фонду в розрізі галузей на </a:t>
            </a:r>
            <a:r>
              <a:rPr lang="uk-UA" sz="2400" dirty="0" smtClean="0">
                <a:latin typeface="Arial Black" pitchFamily="34" charset="0"/>
              </a:rPr>
              <a:t>2021 </a:t>
            </a:r>
            <a:r>
              <a:rPr lang="uk-UA" sz="2400" dirty="0">
                <a:latin typeface="Arial Black" pitchFamily="34" charset="0"/>
              </a:rPr>
              <a:t>р. </a:t>
            </a:r>
            <a:r>
              <a:rPr lang="uk-UA" sz="2400" dirty="0" smtClean="0">
                <a:latin typeface="Arial Black" pitchFamily="34" charset="0"/>
              </a:rPr>
              <a:t>– 704,9 </a:t>
            </a:r>
            <a:r>
              <a:rPr lang="uk-UA" sz="2400" dirty="0" err="1" smtClean="0">
                <a:latin typeface="Arial Black" pitchFamily="34" charset="0"/>
              </a:rPr>
              <a:t>млн.грн</a:t>
            </a:r>
            <a:r>
              <a:rPr lang="uk-UA" sz="2400" dirty="0">
                <a:latin typeface="Arial Black" pitchFamily="34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24999" y="143054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</a:t>
            </a:r>
            <a:r>
              <a:rPr lang="uk-UA" sz="1400" b="1" dirty="0" smtClean="0"/>
              <a:t>12 </a:t>
            </a:r>
            <a:endParaRPr lang="ru-RU" sz="1400" b="1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2610207"/>
              </p:ext>
            </p:extLst>
          </p:nvPr>
        </p:nvGraphicFramePr>
        <p:xfrm>
          <a:off x="395536" y="1235661"/>
          <a:ext cx="8352928" cy="5001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30635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ru-RU"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 err="1">
                <a:latin typeface="Arial Black" pitchFamily="34" charset="0"/>
              </a:rPr>
              <a:t>Видатки</a:t>
            </a:r>
            <a:r>
              <a:rPr lang="ru-RU" sz="2400" dirty="0">
                <a:latin typeface="Arial Black" pitchFamily="34" charset="0"/>
              </a:rPr>
              <a:t> бюджету </a:t>
            </a:r>
            <a:r>
              <a:rPr lang="ru-RU" sz="2400" dirty="0" err="1">
                <a:latin typeface="Arial Black" pitchFamily="34" charset="0"/>
              </a:rPr>
              <a:t>громади</a:t>
            </a:r>
            <a:r>
              <a:rPr lang="ru-RU" sz="2400" dirty="0">
                <a:latin typeface="Arial Black" pitchFamily="34" charset="0"/>
              </a:rPr>
              <a:t> в </a:t>
            </a:r>
            <a:r>
              <a:rPr lang="ru-RU" sz="2400" dirty="0" err="1">
                <a:latin typeface="Arial Black" pitchFamily="34" charset="0"/>
              </a:rPr>
              <a:t>розрізі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видів</a:t>
            </a:r>
            <a:r>
              <a:rPr lang="ru-RU" sz="2400" dirty="0">
                <a:latin typeface="Arial Black" pitchFamily="34" charset="0"/>
              </a:rPr>
              <a:t> </a:t>
            </a:r>
            <a:endParaRPr lang="ru-RU" sz="2400" dirty="0" smtClean="0">
              <a:latin typeface="Arial Black" pitchFamily="34" charset="0"/>
            </a:endParaRPr>
          </a:p>
          <a:p>
            <a:pPr algn="ctr">
              <a:defRPr lang="ru-RU"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 smtClean="0">
                <a:latin typeface="Arial Black" pitchFamily="34" charset="0"/>
              </a:rPr>
              <a:t>на 2021 </a:t>
            </a:r>
            <a:r>
              <a:rPr lang="ru-RU" sz="2400" dirty="0">
                <a:latin typeface="Arial Black" pitchFamily="34" charset="0"/>
              </a:rPr>
              <a:t>р</a:t>
            </a:r>
            <a:r>
              <a:rPr lang="ru-RU" sz="2400" dirty="0" smtClean="0">
                <a:latin typeface="Arial Black" pitchFamily="34" charset="0"/>
              </a:rPr>
              <a:t>. (</a:t>
            </a:r>
            <a:r>
              <a:rPr lang="ru-RU" sz="2400" dirty="0" err="1" smtClean="0">
                <a:latin typeface="Arial Black" pitchFamily="34" charset="0"/>
              </a:rPr>
              <a:t>млн.грн</a:t>
            </a:r>
            <a:r>
              <a:rPr lang="ru-RU" sz="2400" dirty="0" smtClean="0">
                <a:latin typeface="Arial Black" pitchFamily="34" charset="0"/>
              </a:rPr>
              <a:t>.)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48264" y="276747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 </a:t>
            </a:r>
            <a:r>
              <a:rPr lang="uk-UA" sz="1400" b="1" dirty="0" smtClean="0"/>
              <a:t>13</a:t>
            </a:r>
            <a:endParaRPr lang="ru-RU" sz="1400" b="1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329355"/>
              </p:ext>
            </p:extLst>
          </p:nvPr>
        </p:nvGraphicFramePr>
        <p:xfrm>
          <a:off x="395536" y="1261632"/>
          <a:ext cx="8568952" cy="5047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414536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latin typeface="Arial Black" pitchFamily="34" charset="0"/>
              </a:rPr>
              <a:t>Видатки</a:t>
            </a:r>
            <a:r>
              <a:rPr lang="ru-RU" sz="2400" b="1" dirty="0">
                <a:latin typeface="Arial Black" pitchFamily="34" charset="0"/>
              </a:rPr>
              <a:t> на </a:t>
            </a:r>
            <a:r>
              <a:rPr lang="ru-RU" sz="2400" b="1" dirty="0" err="1">
                <a:latin typeface="Arial Black" pitchFamily="34" charset="0"/>
              </a:rPr>
              <a:t>утримання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 smtClean="0">
                <a:latin typeface="Arial Black" pitchFamily="34" charset="0"/>
              </a:rPr>
              <a:t>установ</a:t>
            </a:r>
            <a:r>
              <a:rPr lang="ru-RU" sz="2400" b="1" dirty="0" smtClean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освіти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Тернопільської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територіальної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громади</a:t>
            </a:r>
            <a:r>
              <a:rPr lang="ru-RU" sz="2400" b="1" dirty="0">
                <a:latin typeface="Arial Black" pitchFamily="34" charset="0"/>
              </a:rPr>
              <a:t> </a:t>
            </a:r>
            <a:endParaRPr lang="ru-RU" sz="2400" b="1" dirty="0" smtClean="0">
              <a:latin typeface="Arial Black" pitchFamily="34" charset="0"/>
            </a:endParaRP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на 2021 </a:t>
            </a:r>
            <a:r>
              <a:rPr lang="ru-RU" sz="2400" b="1" dirty="0" err="1" smtClean="0">
                <a:latin typeface="Arial Black" pitchFamily="34" charset="0"/>
              </a:rPr>
              <a:t>рік</a:t>
            </a:r>
            <a:r>
              <a:rPr lang="ru-RU" sz="2400" b="1" dirty="0" smtClean="0">
                <a:latin typeface="Arial Black" pitchFamily="34" charset="0"/>
              </a:rPr>
              <a:t> – 1260,2 </a:t>
            </a:r>
            <a:r>
              <a:rPr lang="ru-RU" sz="2400" b="1" dirty="0" err="1" smtClean="0">
                <a:latin typeface="Arial Black" pitchFamily="34" charset="0"/>
              </a:rPr>
              <a:t>млн.грн</a:t>
            </a:r>
            <a:r>
              <a:rPr lang="ru-RU" sz="2400" b="1" dirty="0" smtClean="0">
                <a:latin typeface="Arial Black" pitchFamily="34" charset="0"/>
              </a:rPr>
              <a:t>.</a:t>
            </a:r>
            <a:endParaRPr lang="ru-RU" sz="2400" b="1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56326" y="106759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 </a:t>
            </a:r>
            <a:r>
              <a:rPr lang="uk-UA" sz="1400" b="1" dirty="0" smtClean="0"/>
              <a:t>14</a:t>
            </a:r>
            <a:endParaRPr lang="ru-RU" sz="1400" b="1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9570953"/>
              </p:ext>
            </p:extLst>
          </p:nvPr>
        </p:nvGraphicFramePr>
        <p:xfrm>
          <a:off x="359532" y="1614866"/>
          <a:ext cx="8496944" cy="4780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414536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latin typeface="Arial Black" pitchFamily="34" charset="0"/>
              </a:rPr>
              <a:t>Видатки</a:t>
            </a:r>
            <a:r>
              <a:rPr lang="ru-RU" sz="2400" b="1" dirty="0">
                <a:latin typeface="Arial Black" pitchFamily="34" charset="0"/>
              </a:rPr>
              <a:t> на </a:t>
            </a:r>
            <a:r>
              <a:rPr lang="ru-RU" sz="2400" b="1" dirty="0" err="1">
                <a:latin typeface="Arial Black" pitchFamily="34" charset="0"/>
              </a:rPr>
              <a:t>утримання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 smtClean="0">
                <a:latin typeface="Arial Black" pitchFamily="34" charset="0"/>
              </a:rPr>
              <a:t>закладів</a:t>
            </a:r>
            <a:r>
              <a:rPr lang="ru-RU" sz="2400" b="1" dirty="0" smtClean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охорони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здоров"я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Тернопільської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територіальної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громади</a:t>
            </a:r>
            <a:r>
              <a:rPr lang="ru-RU" sz="2400" b="1" dirty="0">
                <a:latin typeface="Arial Black" pitchFamily="34" charset="0"/>
              </a:rPr>
              <a:t> на </a:t>
            </a:r>
            <a:r>
              <a:rPr lang="ru-RU" sz="2400" b="1" dirty="0" smtClean="0">
                <a:latin typeface="Arial Black" pitchFamily="34" charset="0"/>
              </a:rPr>
              <a:t>2021 </a:t>
            </a:r>
            <a:r>
              <a:rPr lang="ru-RU" sz="2400" b="1" dirty="0" err="1">
                <a:latin typeface="Arial Black" pitchFamily="34" charset="0"/>
              </a:rPr>
              <a:t>рік</a:t>
            </a:r>
            <a:r>
              <a:rPr lang="ru-RU" sz="2400" b="1" dirty="0" smtClean="0">
                <a:latin typeface="Arial Black" pitchFamily="34" charset="0"/>
              </a:rPr>
              <a:t>. – 78,9 </a:t>
            </a:r>
            <a:r>
              <a:rPr lang="ru-RU" sz="2400" b="1" dirty="0" err="1" smtClean="0">
                <a:latin typeface="Arial Black" pitchFamily="34" charset="0"/>
              </a:rPr>
              <a:t>млн.грн</a:t>
            </a:r>
            <a:r>
              <a:rPr lang="ru-RU" sz="2400" b="1" dirty="0" smtClean="0">
                <a:latin typeface="Arial Black" pitchFamily="34" charset="0"/>
              </a:rPr>
              <a:t>.</a:t>
            </a:r>
            <a:endParaRPr lang="ru-RU" sz="2400" b="1" dirty="0"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56326" y="106759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 </a:t>
            </a:r>
            <a:r>
              <a:rPr lang="uk-UA" sz="1400" b="1" dirty="0" smtClean="0"/>
              <a:t>15</a:t>
            </a:r>
            <a:endParaRPr lang="ru-RU" sz="1400" b="1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4848006"/>
              </p:ext>
            </p:extLst>
          </p:nvPr>
        </p:nvGraphicFramePr>
        <p:xfrm>
          <a:off x="395536" y="1614865"/>
          <a:ext cx="8424936" cy="4910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956326" y="106759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 </a:t>
            </a:r>
            <a:r>
              <a:rPr lang="uk-UA" sz="1400" b="1" dirty="0" smtClean="0"/>
              <a:t>16</a:t>
            </a:r>
            <a:endParaRPr lang="ru-RU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414536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latin typeface="Arial Black" pitchFamily="34" charset="0"/>
              </a:rPr>
              <a:t>Видатки</a:t>
            </a:r>
            <a:r>
              <a:rPr lang="ru-RU" sz="2400" b="1" dirty="0">
                <a:latin typeface="Arial Black" pitchFamily="34" charset="0"/>
              </a:rPr>
              <a:t> на </a:t>
            </a:r>
            <a:r>
              <a:rPr lang="ru-RU" sz="2400" b="1" dirty="0" err="1">
                <a:latin typeface="Arial Black" pitchFamily="34" charset="0"/>
              </a:rPr>
              <a:t>утримання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 smtClean="0">
                <a:latin typeface="Arial Black" pitchFamily="34" charset="0"/>
              </a:rPr>
              <a:t>установ</a:t>
            </a:r>
            <a:r>
              <a:rPr lang="ru-RU" sz="2400" b="1" dirty="0" smtClean="0">
                <a:latin typeface="Arial Black" pitchFamily="34" charset="0"/>
              </a:rPr>
              <a:t> </a:t>
            </a:r>
            <a:r>
              <a:rPr lang="ru-RU" sz="2400" b="1" dirty="0" err="1" smtClean="0">
                <a:latin typeface="Arial Black" pitchFamily="34" charset="0"/>
              </a:rPr>
              <a:t>соціального</a:t>
            </a:r>
            <a:r>
              <a:rPr lang="ru-RU" sz="2400" b="1" dirty="0" smtClean="0">
                <a:latin typeface="Arial Black" pitchFamily="34" charset="0"/>
              </a:rPr>
              <a:t> </a:t>
            </a:r>
            <a:r>
              <a:rPr lang="ru-RU" sz="2400" b="1" dirty="0" err="1" smtClean="0">
                <a:latin typeface="Arial Black" pitchFamily="34" charset="0"/>
              </a:rPr>
              <a:t>захисту</a:t>
            </a:r>
            <a:r>
              <a:rPr lang="ru-RU" sz="2400" b="1" dirty="0" smtClean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Тернопільської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територіальної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громади</a:t>
            </a:r>
            <a:r>
              <a:rPr lang="ru-RU" sz="2400" b="1" dirty="0">
                <a:latin typeface="Arial Black" pitchFamily="34" charset="0"/>
              </a:rPr>
              <a:t> на </a:t>
            </a:r>
            <a:r>
              <a:rPr lang="ru-RU" sz="2400" b="1" dirty="0" smtClean="0">
                <a:latin typeface="Arial Black" pitchFamily="34" charset="0"/>
              </a:rPr>
              <a:t>2021 </a:t>
            </a:r>
            <a:r>
              <a:rPr lang="ru-RU" sz="2400" b="1" dirty="0" err="1" smtClean="0">
                <a:latin typeface="Arial Black" pitchFamily="34" charset="0"/>
              </a:rPr>
              <a:t>рік</a:t>
            </a:r>
            <a:r>
              <a:rPr lang="ru-RU" sz="2400" b="1" dirty="0" smtClean="0">
                <a:latin typeface="Arial Black" pitchFamily="34" charset="0"/>
              </a:rPr>
              <a:t> – 103,9 </a:t>
            </a:r>
            <a:r>
              <a:rPr lang="ru-RU" sz="2400" b="1" dirty="0" err="1" smtClean="0">
                <a:latin typeface="Arial Black" pitchFamily="34" charset="0"/>
              </a:rPr>
              <a:t>млн.грн</a:t>
            </a:r>
            <a:r>
              <a:rPr lang="ru-RU" sz="2400" b="1" dirty="0" smtClean="0">
                <a:latin typeface="Arial Black" pitchFamily="34" charset="0"/>
              </a:rPr>
              <a:t>.</a:t>
            </a:r>
            <a:endParaRPr lang="ru-RU" sz="2400" b="1" dirty="0">
              <a:latin typeface="Arial Black" pitchFamily="34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2701891"/>
              </p:ext>
            </p:extLst>
          </p:nvPr>
        </p:nvGraphicFramePr>
        <p:xfrm>
          <a:off x="251520" y="1700808"/>
          <a:ext cx="871296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412776"/>
            <a:ext cx="6512511" cy="1143000"/>
          </a:xfrm>
        </p:spPr>
        <p:txBody>
          <a:bodyPr>
            <a:normAutofit fontScale="90000"/>
          </a:bodyPr>
          <a:lstStyle/>
          <a:p>
            <a:r>
              <a:rPr lang="uk-UA" sz="7300" dirty="0" smtClean="0">
                <a:solidFill>
                  <a:srgbClr val="0070C0"/>
                </a:solidFill>
                <a:latin typeface="Arial Black" pitchFamily="34" charset="0"/>
              </a:rPr>
              <a:t>ДОХОДИ</a:t>
            </a:r>
            <a:r>
              <a:rPr lang="uk-UA" sz="7200" dirty="0" smtClean="0">
                <a:solidFill>
                  <a:srgbClr val="0070C0"/>
                </a:solidFill>
                <a:latin typeface="Arial Black" pitchFamily="34" charset="0"/>
              </a:rPr>
              <a:t> БЮДЖЕТУ </a:t>
            </a:r>
            <a:endParaRPr lang="ru-RU" sz="72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3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068960"/>
            <a:ext cx="4752528" cy="334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70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956326" y="106759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 </a:t>
            </a:r>
            <a:r>
              <a:rPr lang="uk-UA" sz="1400" b="1" dirty="0" smtClean="0"/>
              <a:t>17</a:t>
            </a:r>
            <a:endParaRPr lang="ru-RU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9582" y="260647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latin typeface="Arial Black" pitchFamily="34" charset="0"/>
              </a:rPr>
              <a:t>Видатки</a:t>
            </a:r>
            <a:r>
              <a:rPr lang="ru-RU" sz="2400" b="1" dirty="0">
                <a:latin typeface="Arial Black" pitchFamily="34" charset="0"/>
              </a:rPr>
              <a:t> на </a:t>
            </a:r>
            <a:r>
              <a:rPr lang="ru-RU" sz="2400" b="1" dirty="0" err="1">
                <a:latin typeface="Arial Black" pitchFamily="34" charset="0"/>
              </a:rPr>
              <a:t>утримання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 smtClean="0">
                <a:latin typeface="Arial Black" pitchFamily="34" charset="0"/>
              </a:rPr>
              <a:t>житлово-комунального</a:t>
            </a:r>
            <a:r>
              <a:rPr lang="ru-RU" sz="2400" b="1" dirty="0" smtClean="0">
                <a:latin typeface="Arial Black" pitchFamily="34" charset="0"/>
              </a:rPr>
              <a:t> </a:t>
            </a:r>
            <a:r>
              <a:rPr lang="ru-RU" sz="2400" b="1" dirty="0" err="1" smtClean="0">
                <a:latin typeface="Arial Black" pitchFamily="34" charset="0"/>
              </a:rPr>
              <a:t>господарства</a:t>
            </a:r>
            <a:r>
              <a:rPr lang="ru-RU" sz="2400" b="1" dirty="0" smtClean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Тернопільської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територіальної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громади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smtClean="0">
                <a:latin typeface="Arial Black" pitchFamily="34" charset="0"/>
              </a:rPr>
              <a:t>на 2021 </a:t>
            </a:r>
            <a:r>
              <a:rPr lang="ru-RU" sz="2400" b="1" dirty="0" err="1" smtClean="0">
                <a:latin typeface="Arial Black" pitchFamily="34" charset="0"/>
              </a:rPr>
              <a:t>рік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smtClean="0">
                <a:latin typeface="Arial Black" pitchFamily="34" charset="0"/>
              </a:rPr>
              <a:t>– 666,5 </a:t>
            </a:r>
            <a:r>
              <a:rPr lang="ru-RU" sz="2400" b="1" dirty="0" err="1" smtClean="0">
                <a:latin typeface="Arial Black" pitchFamily="34" charset="0"/>
              </a:rPr>
              <a:t>млн.грн</a:t>
            </a:r>
            <a:r>
              <a:rPr lang="ru-RU" sz="2400" b="1" dirty="0" smtClean="0">
                <a:latin typeface="Arial Black" pitchFamily="34" charset="0"/>
              </a:rPr>
              <a:t>.</a:t>
            </a:r>
            <a:endParaRPr lang="ru-RU" sz="2400" b="1" dirty="0">
              <a:latin typeface="Arial Black" pitchFamily="34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1443568"/>
              </p:ext>
            </p:extLst>
          </p:nvPr>
        </p:nvGraphicFramePr>
        <p:xfrm>
          <a:off x="395536" y="1460976"/>
          <a:ext cx="8424936" cy="5064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496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956326" y="106759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 </a:t>
            </a:r>
            <a:r>
              <a:rPr lang="uk-UA" sz="1400" b="1" dirty="0" smtClean="0"/>
              <a:t>18</a:t>
            </a:r>
            <a:endParaRPr lang="ru-RU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414536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latin typeface="Arial Black" pitchFamily="34" charset="0"/>
              </a:rPr>
              <a:t>Видатки</a:t>
            </a:r>
            <a:r>
              <a:rPr lang="ru-RU" sz="2400" b="1" dirty="0">
                <a:latin typeface="Arial Black" pitchFamily="34" charset="0"/>
              </a:rPr>
              <a:t> на </a:t>
            </a:r>
            <a:r>
              <a:rPr lang="ru-RU" sz="2400" b="1" dirty="0" err="1">
                <a:latin typeface="Arial Black" pitchFamily="34" charset="0"/>
              </a:rPr>
              <a:t>утримання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закладів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культури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Тернопільської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територіальної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громади</a:t>
            </a:r>
            <a:r>
              <a:rPr lang="ru-RU" sz="2400" b="1" dirty="0">
                <a:latin typeface="Arial Black" pitchFamily="34" charset="0"/>
              </a:rPr>
              <a:t> </a:t>
            </a:r>
            <a:endParaRPr lang="ru-RU" sz="2400" b="1" dirty="0" smtClean="0">
              <a:latin typeface="Arial Black" pitchFamily="34" charset="0"/>
            </a:endParaRP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на 2021 </a:t>
            </a:r>
            <a:r>
              <a:rPr lang="ru-RU" sz="2400" b="1" dirty="0" err="1" smtClean="0">
                <a:latin typeface="Arial Black" pitchFamily="34" charset="0"/>
              </a:rPr>
              <a:t>рік</a:t>
            </a:r>
            <a:r>
              <a:rPr lang="ru-RU" sz="2400" b="1" dirty="0" smtClean="0">
                <a:latin typeface="Arial Black" pitchFamily="34" charset="0"/>
              </a:rPr>
              <a:t> – 81,5 </a:t>
            </a:r>
            <a:r>
              <a:rPr lang="ru-RU" sz="2400" b="1" dirty="0" err="1" smtClean="0">
                <a:latin typeface="Arial Black" pitchFamily="34" charset="0"/>
              </a:rPr>
              <a:t>млн.грн</a:t>
            </a:r>
            <a:r>
              <a:rPr lang="ru-RU" sz="2400" b="1" dirty="0" smtClean="0">
                <a:latin typeface="Arial Black" pitchFamily="34" charset="0"/>
              </a:rPr>
              <a:t>.</a:t>
            </a:r>
            <a:endParaRPr lang="ru-RU" sz="2400" b="1" dirty="0">
              <a:latin typeface="Arial Black" pitchFamily="34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0279946"/>
              </p:ext>
            </p:extLst>
          </p:nvPr>
        </p:nvGraphicFramePr>
        <p:xfrm>
          <a:off x="251520" y="1614865"/>
          <a:ext cx="8568952" cy="5054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6345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956326" y="106759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 </a:t>
            </a:r>
            <a:r>
              <a:rPr lang="uk-UA" sz="1400" b="1" dirty="0" smtClean="0"/>
              <a:t>19</a:t>
            </a:r>
            <a:endParaRPr lang="ru-RU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414536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latin typeface="Arial Black" pitchFamily="34" charset="0"/>
              </a:rPr>
              <a:t>Видатки</a:t>
            </a:r>
            <a:r>
              <a:rPr lang="ru-RU" sz="2400" b="1" dirty="0">
                <a:latin typeface="Arial Black" pitchFamily="34" charset="0"/>
              </a:rPr>
              <a:t> на </a:t>
            </a:r>
            <a:r>
              <a:rPr lang="ru-RU" sz="2400" b="1" dirty="0" err="1">
                <a:latin typeface="Arial Black" pitchFamily="34" charset="0"/>
              </a:rPr>
              <a:t>утримання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 smtClean="0">
                <a:latin typeface="Arial Black" pitchFamily="34" charset="0"/>
              </a:rPr>
              <a:t>установ</a:t>
            </a:r>
            <a:r>
              <a:rPr lang="ru-RU" sz="2400" b="1" dirty="0" smtClean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фізичної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культури</a:t>
            </a:r>
            <a:r>
              <a:rPr lang="ru-RU" sz="2400" b="1" dirty="0">
                <a:latin typeface="Arial Black" pitchFamily="34" charset="0"/>
              </a:rPr>
              <a:t> і спорту </a:t>
            </a:r>
            <a:r>
              <a:rPr lang="ru-RU" sz="2400" b="1" dirty="0" err="1">
                <a:latin typeface="Arial Black" pitchFamily="34" charset="0"/>
              </a:rPr>
              <a:t>Тернопільської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територіальної</a:t>
            </a:r>
            <a:r>
              <a:rPr lang="ru-RU" sz="2400" b="1" dirty="0">
                <a:latin typeface="Arial Black" pitchFamily="34" charset="0"/>
              </a:rPr>
              <a:t> </a:t>
            </a:r>
            <a:r>
              <a:rPr lang="ru-RU" sz="2400" b="1" dirty="0" err="1">
                <a:latin typeface="Arial Black" pitchFamily="34" charset="0"/>
              </a:rPr>
              <a:t>громади</a:t>
            </a:r>
            <a:r>
              <a:rPr lang="ru-RU" sz="2400" b="1" dirty="0">
                <a:latin typeface="Arial Black" pitchFamily="34" charset="0"/>
              </a:rPr>
              <a:t> на </a:t>
            </a:r>
            <a:r>
              <a:rPr lang="ru-RU" sz="2400" b="1" dirty="0" smtClean="0">
                <a:latin typeface="Arial Black" pitchFamily="34" charset="0"/>
              </a:rPr>
              <a:t>2021 </a:t>
            </a:r>
            <a:r>
              <a:rPr lang="ru-RU" sz="2400" b="1" dirty="0" err="1" smtClean="0">
                <a:latin typeface="Arial Black" pitchFamily="34" charset="0"/>
              </a:rPr>
              <a:t>рік</a:t>
            </a:r>
            <a:r>
              <a:rPr lang="ru-RU" sz="2400" b="1" dirty="0" smtClean="0">
                <a:latin typeface="Arial Black" pitchFamily="34" charset="0"/>
              </a:rPr>
              <a:t> – 83,0 </a:t>
            </a:r>
            <a:r>
              <a:rPr lang="ru-RU" sz="2400" b="1" dirty="0" err="1" smtClean="0">
                <a:latin typeface="Arial Black" pitchFamily="34" charset="0"/>
              </a:rPr>
              <a:t>млн.грн</a:t>
            </a:r>
            <a:r>
              <a:rPr lang="ru-RU" sz="2400" b="1" dirty="0" smtClean="0">
                <a:latin typeface="Arial Black" pitchFamily="34" charset="0"/>
              </a:rPr>
              <a:t>.</a:t>
            </a:r>
            <a:endParaRPr lang="ru-RU" sz="2400" b="1" dirty="0">
              <a:latin typeface="Arial Black" pitchFamily="34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2179049"/>
              </p:ext>
            </p:extLst>
          </p:nvPr>
        </p:nvGraphicFramePr>
        <p:xfrm>
          <a:off x="323528" y="1700808"/>
          <a:ext cx="8496944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445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95536" y="1052736"/>
            <a:ext cx="8183880" cy="2520280"/>
          </a:xfrm>
        </p:spPr>
        <p:txBody>
          <a:bodyPr>
            <a:noAutofit/>
          </a:bodyPr>
          <a:lstStyle/>
          <a:p>
            <a:r>
              <a:rPr lang="uk-UA" sz="4800" b="1" dirty="0" smtClean="0">
                <a:solidFill>
                  <a:schemeClr val="bg2">
                    <a:lumMod val="25000"/>
                  </a:schemeClr>
                </a:solidFill>
              </a:rPr>
              <a:t>БЮДЖЕТ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uk-UA" sz="4800" b="1" dirty="0" smtClean="0">
                <a:solidFill>
                  <a:schemeClr val="bg2">
                    <a:lumMod val="25000"/>
                  </a:schemeClr>
                </a:solidFill>
              </a:rPr>
              <a:t>Тернопільської міської територіальної громади на 2021 </a:t>
            </a:r>
            <a:r>
              <a:rPr lang="uk-UA" sz="4800" b="1" dirty="0">
                <a:solidFill>
                  <a:schemeClr val="bg2">
                    <a:lumMod val="25000"/>
                  </a:schemeClr>
                </a:solidFill>
              </a:rPr>
              <a:t>рік</a:t>
            </a:r>
            <a:endParaRPr lang="ru-RU" sz="4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77072"/>
            <a:ext cx="8183880" cy="1512168"/>
          </a:xfrm>
        </p:spPr>
        <p:txBody>
          <a:bodyPr>
            <a:normAutofit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4" y="3714752"/>
            <a:ext cx="3743908" cy="249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4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 rot="1504359">
            <a:off x="471150" y="3018070"/>
            <a:ext cx="8252397" cy="1512168"/>
          </a:xfrm>
        </p:spPr>
        <p:txBody>
          <a:bodyPr>
            <a:noAutofit/>
          </a:bodyPr>
          <a:lstStyle/>
          <a:p>
            <a:r>
              <a:rPr lang="uk-UA" sz="6600" dirty="0" smtClean="0">
                <a:solidFill>
                  <a:srgbClr val="002060"/>
                </a:solidFill>
                <a:latin typeface="Arial Black" pitchFamily="34" charset="0"/>
              </a:rPr>
              <a:t>ДЯКУЄМО ЗА УВАГУ!</a:t>
            </a:r>
            <a:br>
              <a:rPr lang="uk-UA" sz="6600" dirty="0" smtClean="0">
                <a:solidFill>
                  <a:srgbClr val="002060"/>
                </a:solidFill>
                <a:latin typeface="Arial Black" pitchFamily="34" charset="0"/>
              </a:rPr>
            </a:br>
            <a:endParaRPr lang="ru-RU" sz="66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56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5107814"/>
              </p:ext>
            </p:extLst>
          </p:nvPr>
        </p:nvGraphicFramePr>
        <p:xfrm>
          <a:off x="683568" y="692696"/>
          <a:ext cx="7920880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020272" y="255482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1</a:t>
            </a:r>
            <a:endParaRPr lang="ru-RU" sz="1400" b="1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6644779"/>
              </p:ext>
            </p:extLst>
          </p:nvPr>
        </p:nvGraphicFramePr>
        <p:xfrm>
          <a:off x="467544" y="595269"/>
          <a:ext cx="828092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0356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6296" y="276747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2</a:t>
            </a:r>
            <a:endParaRPr lang="ru-RU" sz="1400" b="1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5785169"/>
              </p:ext>
            </p:extLst>
          </p:nvPr>
        </p:nvGraphicFramePr>
        <p:xfrm>
          <a:off x="467544" y="764704"/>
          <a:ext cx="8280920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204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6296" y="133791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3</a:t>
            </a:r>
            <a:endParaRPr lang="ru-RU" sz="1400" b="1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2144899"/>
              </p:ext>
            </p:extLst>
          </p:nvPr>
        </p:nvGraphicFramePr>
        <p:xfrm>
          <a:off x="251520" y="441568"/>
          <a:ext cx="8568952" cy="5651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997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76672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Arial Black" pitchFamily="34" charset="0"/>
              </a:rPr>
              <a:t>Власні доходи загального фонду на 2021 р. – 1881,2 </a:t>
            </a:r>
            <a:r>
              <a:rPr lang="uk-UA" sz="2400" b="1" dirty="0" err="1" smtClean="0">
                <a:latin typeface="Arial Black" pitchFamily="34" charset="0"/>
              </a:rPr>
              <a:t>млн.грн</a:t>
            </a:r>
            <a:r>
              <a:rPr lang="uk-UA" sz="2400" b="1" dirty="0" smtClean="0">
                <a:latin typeface="Arial Black" pitchFamily="34" charset="0"/>
              </a:rPr>
              <a:t>.</a:t>
            </a:r>
            <a:endParaRPr lang="ru-RU" sz="24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36296" y="276747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4</a:t>
            </a:r>
            <a:endParaRPr lang="ru-RU" sz="1400" b="1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5501357"/>
              </p:ext>
            </p:extLst>
          </p:nvPr>
        </p:nvGraphicFramePr>
        <p:xfrm>
          <a:off x="395536" y="1412776"/>
          <a:ext cx="8352927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845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476672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Arial Black" pitchFamily="34" charset="0"/>
              </a:rPr>
              <a:t>Динаміка надходжень ПДФО (</a:t>
            </a:r>
            <a:r>
              <a:rPr lang="uk-UA" sz="2400" b="1" dirty="0" err="1" smtClean="0">
                <a:latin typeface="Arial Black" pitchFamily="34" charset="0"/>
              </a:rPr>
              <a:t>млн.грн</a:t>
            </a:r>
            <a:r>
              <a:rPr lang="uk-UA" sz="2400" b="1" dirty="0" smtClean="0">
                <a:latin typeface="Arial Black" pitchFamily="34" charset="0"/>
              </a:rPr>
              <a:t>.)</a:t>
            </a:r>
            <a:endParaRPr lang="ru-RU" sz="2400" b="1" dirty="0"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6296" y="276747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5</a:t>
            </a:r>
            <a:endParaRPr lang="ru-RU" sz="1400" b="1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6730760"/>
              </p:ext>
            </p:extLst>
          </p:nvPr>
        </p:nvGraphicFramePr>
        <p:xfrm>
          <a:off x="323528" y="1052736"/>
          <a:ext cx="8496944" cy="5400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197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476672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Arial Black" pitchFamily="34" charset="0"/>
              </a:rPr>
              <a:t>Динаміка надходження акцизного податку (</a:t>
            </a:r>
            <a:r>
              <a:rPr lang="uk-UA" sz="2400" b="1" dirty="0" err="1" smtClean="0">
                <a:latin typeface="Arial Black" pitchFamily="34" charset="0"/>
              </a:rPr>
              <a:t>млн.грн</a:t>
            </a:r>
            <a:r>
              <a:rPr lang="uk-UA" sz="2400" b="1" dirty="0" smtClean="0">
                <a:latin typeface="Arial Black" pitchFamily="34" charset="0"/>
              </a:rPr>
              <a:t>.)</a:t>
            </a:r>
            <a:endParaRPr lang="ru-RU" sz="24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36296" y="276747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6</a:t>
            </a:r>
            <a:endParaRPr lang="ru-RU" sz="1400" b="1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5540284"/>
              </p:ext>
            </p:extLst>
          </p:nvPr>
        </p:nvGraphicFramePr>
        <p:xfrm>
          <a:off x="539552" y="1307669"/>
          <a:ext cx="8136904" cy="4857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709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584524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>
                <a:latin typeface="Arial Black" pitchFamily="34" charset="0"/>
              </a:rPr>
              <a:t>Місцеві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податки</a:t>
            </a:r>
            <a:r>
              <a:rPr lang="ru-RU" sz="2400" dirty="0">
                <a:latin typeface="Arial Black" pitchFamily="34" charset="0"/>
              </a:rPr>
              <a:t> і </a:t>
            </a:r>
            <a:r>
              <a:rPr lang="ru-RU" sz="2400" dirty="0" err="1">
                <a:latin typeface="Arial Black" pitchFamily="34" charset="0"/>
              </a:rPr>
              <a:t>збори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smtClean="0">
                <a:latin typeface="Arial Black" pitchFamily="34" charset="0"/>
              </a:rPr>
              <a:t>на 2021 </a:t>
            </a:r>
            <a:r>
              <a:rPr lang="ru-RU" sz="2400" dirty="0" err="1" smtClean="0">
                <a:latin typeface="Arial Black" pitchFamily="34" charset="0"/>
              </a:rPr>
              <a:t>рік</a:t>
            </a:r>
            <a:r>
              <a:rPr lang="ru-RU" sz="2400" dirty="0" smtClean="0">
                <a:latin typeface="Arial Black" pitchFamily="34" charset="0"/>
              </a:rPr>
              <a:t> 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- 492,8 </a:t>
            </a:r>
            <a:r>
              <a:rPr lang="ru-RU" sz="2400" dirty="0" err="1" smtClean="0">
                <a:latin typeface="Arial Black" pitchFamily="34" charset="0"/>
              </a:rPr>
              <a:t>млн.грн</a:t>
            </a:r>
            <a:r>
              <a:rPr lang="ru-RU" sz="2400" dirty="0" smtClean="0">
                <a:latin typeface="Arial Black" pitchFamily="34" charset="0"/>
              </a:rPr>
              <a:t>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236296" y="276747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smtClean="0"/>
              <a:t>Діаграма 7</a:t>
            </a:r>
            <a:endParaRPr lang="ru-RU" sz="1400" b="1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5339654"/>
              </p:ext>
            </p:extLst>
          </p:nvPr>
        </p:nvGraphicFramePr>
        <p:xfrm>
          <a:off x="395536" y="1415521"/>
          <a:ext cx="8568952" cy="5253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962779"/>
              </p:ext>
            </p:extLst>
          </p:nvPr>
        </p:nvGraphicFramePr>
        <p:xfrm>
          <a:off x="6372200" y="2060848"/>
          <a:ext cx="2448273" cy="7920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2713"/>
                <a:gridCol w="535560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Плата за землю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109,9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 err="1" smtClean="0">
                          <a:effectLst/>
                        </a:rPr>
                        <a:t>Податок</a:t>
                      </a:r>
                      <a:r>
                        <a:rPr lang="ru-RU" sz="1200" b="1" u="none" strike="noStrike" dirty="0" smtClean="0">
                          <a:effectLst/>
                        </a:rPr>
                        <a:t> </a:t>
                      </a:r>
                      <a:r>
                        <a:rPr lang="ru-RU" sz="1200" b="1" u="none" strike="noStrike" dirty="0">
                          <a:effectLst/>
                        </a:rPr>
                        <a:t>на </a:t>
                      </a:r>
                      <a:r>
                        <a:rPr lang="ru-RU" sz="1200" b="1" u="none" strike="noStrike" dirty="0" err="1">
                          <a:effectLst/>
                        </a:rPr>
                        <a:t>нерухоме</a:t>
                      </a:r>
                      <a:r>
                        <a:rPr lang="ru-RU" sz="1200" b="1" u="none" strike="noStrike" dirty="0">
                          <a:effectLst/>
                        </a:rPr>
                        <a:t> </a:t>
                      </a:r>
                      <a:r>
                        <a:rPr lang="ru-RU" sz="1200" b="1" u="none" strike="noStrike" dirty="0" err="1">
                          <a:effectLst/>
                        </a:rPr>
                        <a:t>майно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64,7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1677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 err="1" smtClean="0">
                          <a:effectLst/>
                        </a:rPr>
                        <a:t>Транспортний</a:t>
                      </a:r>
                      <a:r>
                        <a:rPr lang="ru-RU" sz="1200" b="1" u="none" strike="noStrike" dirty="0" smtClean="0">
                          <a:effectLst/>
                        </a:rPr>
                        <a:t> </a:t>
                      </a:r>
                      <a:r>
                        <a:rPr lang="ru-RU" sz="1200" b="1" u="none" strike="noStrike" dirty="0" err="1">
                          <a:effectLst/>
                        </a:rPr>
                        <a:t>податок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</a:rPr>
                        <a:t>1,3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248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1042</TotalTime>
  <Words>438</Words>
  <Application>Microsoft Office PowerPoint</Application>
  <PresentationFormat>Экран (4:3)</PresentationFormat>
  <Paragraphs>83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Открытая</vt:lpstr>
      <vt:lpstr> </vt:lpstr>
      <vt:lpstr>ДОХОДИ БЮДЖЕТУ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ВИДАТКИ БЮДЖЕТУ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ДЯКУЄМО ЗА УВАГУ!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Пользователь Windows</dc:creator>
  <cp:lastModifiedBy>Пользователь Windows</cp:lastModifiedBy>
  <cp:revision>144</cp:revision>
  <cp:lastPrinted>2020-12-09T09:35:31Z</cp:lastPrinted>
  <dcterms:created xsi:type="dcterms:W3CDTF">2018-12-03T17:24:16Z</dcterms:created>
  <dcterms:modified xsi:type="dcterms:W3CDTF">2020-12-09T09:42:05Z</dcterms:modified>
</cp:coreProperties>
</file>